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ink/ink1.xml" ContentType="application/inkml+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63" r:id="rId2"/>
  </p:sldMasterIdLst>
  <p:notesMasterIdLst>
    <p:notesMasterId r:id="rId29"/>
  </p:notesMasterIdLst>
  <p:sldIdLst>
    <p:sldId id="256" r:id="rId3"/>
    <p:sldId id="257" r:id="rId4"/>
    <p:sldId id="263" r:id="rId5"/>
    <p:sldId id="264" r:id="rId6"/>
    <p:sldId id="278" r:id="rId7"/>
    <p:sldId id="265" r:id="rId8"/>
    <p:sldId id="266" r:id="rId9"/>
    <p:sldId id="267" r:id="rId10"/>
    <p:sldId id="260" r:id="rId11"/>
    <p:sldId id="261" r:id="rId12"/>
    <p:sldId id="268" r:id="rId13"/>
    <p:sldId id="269" r:id="rId14"/>
    <p:sldId id="270" r:id="rId15"/>
    <p:sldId id="271" r:id="rId16"/>
    <p:sldId id="274" r:id="rId17"/>
    <p:sldId id="273" r:id="rId18"/>
    <p:sldId id="275" r:id="rId19"/>
    <p:sldId id="283" r:id="rId20"/>
    <p:sldId id="276" r:id="rId21"/>
    <p:sldId id="277" r:id="rId22"/>
    <p:sldId id="279" r:id="rId23"/>
    <p:sldId id="280" r:id="rId24"/>
    <p:sldId id="258" r:id="rId25"/>
    <p:sldId id="281" r:id="rId26"/>
    <p:sldId id="259"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29"/>
  </p:normalViewPr>
  <p:slideViewPr>
    <p:cSldViewPr snapToGrid="0" showGuides="1">
      <p:cViewPr varScale="1">
        <p:scale>
          <a:sx n="84" d="100"/>
          <a:sy n="84" d="100"/>
        </p:scale>
        <p:origin x="200" y="69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6T14:47:18.4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140 1,'67'0,"3"0,-1 0,3 0,-2 0,-4 0,-7 0,-6 0,-6 0,-4 0,-8 0,-7 0,-8 0,-8 0,7 0,2 0,12 0,-1 2,-2 1,-10 0,-7 0,7 6,-1 1,8 6,-4-3,-7-2,-6-3,-4 9,-8-3,-2 3,-8-1,4-8,-5 8,5-2,-2 4,-3 6,-2 4,-3 5,1-4,4-5,5-8,3-7,-6 7,5-6,-8 8,5-6,-1 1,-3 4,0 1,2-4,3-3,-2 0,0 2,0-1,0 6,3-4,-4 6,-1 0,1 0,3-4,4-4,-3 3,4-2,-5 4,3 4,0-8,2 6,-2 1,4-7,-1 4,0 3,0 1,0 8,-2-1,1-2,-1-4,2-5,-2-3,-2 1,-1 1,-3 6,2-3,-1-1,0-3,1-5,-7 1,0-3,-5 2,6-4,0-1,-6 4,-1 2,-7 8,3-3,4 0,6-6,5-3,-9-3,3-1,-14 3,2 3,2-1,6-1,8-5,-10-2,4 0,-13 0,11 0,4 0,-4 0,-5 0,-4 1,-4 3,3 1,4 2,5-1,7-3,1 2,72-4,-24 4,16-3,4-1,26 5,17 1,-35-4,1-1,0 0,0 0,-3-1,-2-1,-7 0,-4 0,21 0,-16 0,-18 0,-13 0,-10 0,1 0,8 0,9 0,4 0,-2 0,-8-1,-8 0,-3-2,2-2,6-4,2-3,-2-1,-7 2,-6 1,-5-6,-3 0,0-19,0 5,0-3,0 8,0 10,0-1,0-9,0-9,0-7,0 4,0 9,0 10,0 7,0-7,0-9,0-8,0-3,0 10,0 10,0 7,0-6,-2-4,1-10,-2 1,1 6,-1 8,0 2,0-5,0-7,2-5,0 1,1 9,0 2,0 0,0 0,0 0,0 4,-25 18,11 2,-20 11,19-3,4 0,5 0,7 3,1 1,3-2,-3 6,-1-4,-1 7,0 0,0-1,0-1,0-4,23-19,-12-2,14-9,-13 1,-2 5,5-4,1 1,-5 4,5-1,6 3,2-2,6 0,-10 1,-5 1,-37 34,13-16,-26 26,23-23,1 0,4-4,-3-2,-1-1,-2-1,0 1,-1-2,1-2,-5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783E1-CCD7-CF43-81A1-8CCA98B1122E}" type="datetimeFigureOut">
              <a:rPr lang="en-US" smtClean="0"/>
              <a:t>5/22/25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A042F-CE85-734D-AC25-B062CB081CB9}" type="slidenum">
              <a:rPr lang="en-US" smtClean="0"/>
              <a:t>‹#›</a:t>
            </a:fld>
            <a:endParaRPr lang="en-US"/>
          </a:p>
        </p:txBody>
      </p:sp>
    </p:spTree>
    <p:extLst>
      <p:ext uri="{BB962C8B-B14F-4D97-AF65-F5344CB8AC3E}">
        <p14:creationId xmlns:p14="http://schemas.microsoft.com/office/powerpoint/2010/main" val="158600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A042F-CE85-734D-AC25-B062CB081CB9}" type="slidenum">
              <a:rPr lang="en-US" smtClean="0"/>
              <a:t>6</a:t>
            </a:fld>
            <a:endParaRPr lang="en-US"/>
          </a:p>
        </p:txBody>
      </p:sp>
    </p:spTree>
    <p:extLst>
      <p:ext uri="{BB962C8B-B14F-4D97-AF65-F5344CB8AC3E}">
        <p14:creationId xmlns:p14="http://schemas.microsoft.com/office/powerpoint/2010/main" val="194763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7C0EA20-351F-D840-8B73-CF1F3354A8E9}" type="datetimeFigureOut">
              <a:rPr lang="en-US" smtClean="0"/>
              <a:t>5/22/25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36846802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407437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167026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4024423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967361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367288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0EA20-351F-D840-8B73-CF1F3354A8E9}" type="datetimeFigureOut">
              <a:rPr lang="en-US" smtClean="0"/>
              <a:t>5/22/25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2866547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0EA20-351F-D840-8B73-CF1F3354A8E9}" type="datetimeFigureOut">
              <a:rPr lang="en-US" smtClean="0"/>
              <a:t>5/22/25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351420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0EA20-351F-D840-8B73-CF1F3354A8E9}" type="datetimeFigureOut">
              <a:rPr lang="en-US" smtClean="0"/>
              <a:t>5/22/25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1689197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0EA20-351F-D840-8B73-CF1F3354A8E9}" type="datetimeFigureOut">
              <a:rPr lang="en-US" smtClean="0"/>
              <a:t>5/22/25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415242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C0EA20-351F-D840-8B73-CF1F3354A8E9}" type="datetimeFigureOut">
              <a:rPr lang="en-US" smtClean="0"/>
              <a:t>5/22/25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49943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0EA20-351F-D840-8B73-CF1F3354A8E9}" type="datetimeFigureOut">
              <a:rPr lang="en-US" smtClean="0"/>
              <a:t>5/22/25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1253730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0EA20-351F-D840-8B73-CF1F3354A8E9}" type="datetimeFigureOut">
              <a:rPr lang="en-US" smtClean="0"/>
              <a:t>5/22/25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251450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341816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29864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2909740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6755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3889978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15120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0EA20-351F-D840-8B73-CF1F3354A8E9}" type="datetimeFigureOut">
              <a:rPr lang="en-US" smtClean="0"/>
              <a:t>5/22/25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54606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7C0EA20-351F-D840-8B73-CF1F3354A8E9}" type="datetimeFigureOut">
              <a:rPr lang="en-US" smtClean="0"/>
              <a:t>5/22/25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29339968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7C0EA20-351F-D840-8B73-CF1F3354A8E9}" type="datetimeFigureOut">
              <a:rPr lang="en-US" smtClean="0"/>
              <a:t>5/22/25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413240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7C0EA20-351F-D840-8B73-CF1F3354A8E9}" type="datetimeFigureOut">
              <a:rPr lang="en-US" smtClean="0"/>
              <a:t>5/22/25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9632A-35F7-7A48-B03D-297568453CE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503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0EA20-351F-D840-8B73-CF1F3354A8E9}" type="datetimeFigureOut">
              <a:rPr lang="en-US" smtClean="0"/>
              <a:t>5/22/25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393193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0EA20-351F-D840-8B73-CF1F3354A8E9}" type="datetimeFigureOut">
              <a:rPr lang="en-US" smtClean="0"/>
              <a:t>5/22/25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179720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7C0EA20-351F-D840-8B73-CF1F3354A8E9}" type="datetimeFigureOut">
              <a:rPr lang="en-US" smtClean="0"/>
              <a:t>5/22/25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129469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7C0EA20-351F-D840-8B73-CF1F3354A8E9}" type="datetimeFigureOut">
              <a:rPr lang="en-US" smtClean="0"/>
              <a:t>5/22/25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969632A-35F7-7A48-B03D-297568453CEE}" type="slidenum">
              <a:rPr lang="en-US" smtClean="0"/>
              <a:t>‹#›</a:t>
            </a:fld>
            <a:endParaRPr lang="en-US"/>
          </a:p>
        </p:txBody>
      </p:sp>
    </p:spTree>
    <p:extLst>
      <p:ext uri="{BB962C8B-B14F-4D97-AF65-F5344CB8AC3E}">
        <p14:creationId xmlns:p14="http://schemas.microsoft.com/office/powerpoint/2010/main" val="214784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7C0EA20-351F-D840-8B73-CF1F3354A8E9}" type="datetimeFigureOut">
              <a:rPr lang="en-US" smtClean="0"/>
              <a:t>5/22/25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969632A-35F7-7A48-B03D-297568453CEE}" type="slidenum">
              <a:rPr lang="en-US" smtClean="0"/>
              <a:t>‹#›</a:t>
            </a:fld>
            <a:endParaRPr lang="en-US"/>
          </a:p>
        </p:txBody>
      </p:sp>
    </p:spTree>
    <p:extLst>
      <p:ext uri="{BB962C8B-B14F-4D97-AF65-F5344CB8AC3E}">
        <p14:creationId xmlns:p14="http://schemas.microsoft.com/office/powerpoint/2010/main" val="539783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C0EA20-351F-D840-8B73-CF1F3354A8E9}" type="datetimeFigureOut">
              <a:rPr lang="en-US" smtClean="0"/>
              <a:t>5/22/25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69632A-35F7-7A48-B03D-297568453CEE}" type="slidenum">
              <a:rPr lang="en-US" smtClean="0"/>
              <a:t>‹#›</a:t>
            </a:fld>
            <a:endParaRPr lang="en-US"/>
          </a:p>
        </p:txBody>
      </p:sp>
    </p:spTree>
    <p:extLst>
      <p:ext uri="{BB962C8B-B14F-4D97-AF65-F5344CB8AC3E}">
        <p14:creationId xmlns:p14="http://schemas.microsoft.com/office/powerpoint/2010/main" val="425081374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List_of_people_with_locked-in_syndrome#cite_note-16" TargetMode="External"/><Relationship Id="rId2" Type="http://schemas.openxmlformats.org/officeDocument/2006/relationships/hyperlink" Target="https://en.wikipedia.org/wiki/Gary_Parkinson" TargetMode="Externa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s://www.facebook.com/watch/?v=33367073444943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nxgQw7YkAuQ" TargetMode="External"/><Relationship Id="rId2" Type="http://schemas.openxmlformats.org/officeDocument/2006/relationships/hyperlink" Target="https://en.wikipedia.org/wiki/Martin_Pistorius"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acebook.com/reel/1070103257387148"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notimpossible.com/projects/tempt-and-the-eye-writer" TargetMode="External"/><Relationship Id="rId2" Type="http://schemas.openxmlformats.org/officeDocument/2006/relationships/hyperlink" Target="https://en.wikipedia.org/wiki/Tempt_One" TargetMode="Externa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177/1756286423116087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B32F-F896-3E93-AA14-62E38DEE76ED}"/>
              </a:ext>
            </a:extLst>
          </p:cNvPr>
          <p:cNvSpPr>
            <a:spLocks noGrp="1"/>
          </p:cNvSpPr>
          <p:nvPr>
            <p:ph type="ctrTitle"/>
          </p:nvPr>
        </p:nvSpPr>
        <p:spPr>
          <a:xfrm>
            <a:off x="804672" y="2386744"/>
            <a:ext cx="4486656" cy="1645920"/>
          </a:xfrm>
        </p:spPr>
        <p:txBody>
          <a:bodyPr>
            <a:normAutofit/>
          </a:bodyPr>
          <a:lstStyle/>
          <a:p>
            <a:r>
              <a:rPr lang="en-US" sz="2000"/>
              <a:t>Locked-in Syndrome: </a:t>
            </a:r>
            <a:br>
              <a:rPr lang="en-US" sz="2000"/>
            </a:br>
            <a:r>
              <a:rPr lang="en-US" sz="2000"/>
              <a:t>changing information</a:t>
            </a:r>
            <a:br>
              <a:rPr lang="en-US" sz="2000"/>
            </a:br>
            <a:r>
              <a:rPr lang="en-US" sz="2000"/>
              <a:t>changing technology</a:t>
            </a:r>
            <a:br>
              <a:rPr lang="en-US" sz="2000"/>
            </a:br>
            <a:r>
              <a:rPr lang="en-US" sz="2000"/>
              <a:t>…changing ethics?</a:t>
            </a:r>
          </a:p>
        </p:txBody>
      </p:sp>
      <p:sp>
        <p:nvSpPr>
          <p:cNvPr id="3" name="Subtitle 2">
            <a:extLst>
              <a:ext uri="{FF2B5EF4-FFF2-40B4-BE49-F238E27FC236}">
                <a16:creationId xmlns:a16="http://schemas.microsoft.com/office/drawing/2014/main" id="{884F5C9F-916A-D40D-864F-6A05CAE6842E}"/>
              </a:ext>
            </a:extLst>
          </p:cNvPr>
          <p:cNvSpPr>
            <a:spLocks noGrp="1"/>
          </p:cNvSpPr>
          <p:nvPr>
            <p:ph type="subTitle" idx="1"/>
          </p:nvPr>
        </p:nvSpPr>
        <p:spPr>
          <a:xfrm>
            <a:off x="1148615" y="4352544"/>
            <a:ext cx="3798770" cy="1239894"/>
          </a:xfrm>
        </p:spPr>
        <p:txBody>
          <a:bodyPr>
            <a:normAutofit lnSpcReduction="10000"/>
          </a:bodyPr>
          <a:lstStyle/>
          <a:p>
            <a:pPr>
              <a:lnSpc>
                <a:spcPct val="90000"/>
              </a:lnSpc>
            </a:pPr>
            <a:r>
              <a:rPr lang="en-US" sz="1500"/>
              <a:t>Andrew J. Haig, M.D.</a:t>
            </a:r>
          </a:p>
          <a:p>
            <a:pPr>
              <a:lnSpc>
                <a:spcPct val="90000"/>
              </a:lnSpc>
            </a:pPr>
            <a:r>
              <a:rPr lang="en-US" sz="1500"/>
              <a:t>President, the International Rehabilitation Forum</a:t>
            </a:r>
            <a:br>
              <a:rPr lang="en-US" sz="1500"/>
            </a:br>
            <a:r>
              <a:rPr lang="en-US" sz="1500"/>
              <a:t>Professor Emeritus, the University of Michigan</a:t>
            </a:r>
          </a:p>
        </p:txBody>
      </p:sp>
      <p:pic>
        <p:nvPicPr>
          <p:cNvPr id="5" name="Picture 4">
            <a:extLst>
              <a:ext uri="{FF2B5EF4-FFF2-40B4-BE49-F238E27FC236}">
                <a16:creationId xmlns:a16="http://schemas.microsoft.com/office/drawing/2014/main" id="{6CA206E7-9F14-A599-82F8-BFE7852EAB6C}"/>
              </a:ext>
            </a:extLst>
          </p:cNvPr>
          <p:cNvPicPr>
            <a:picLocks noChangeAspect="1"/>
          </p:cNvPicPr>
          <p:nvPr/>
        </p:nvPicPr>
        <p:blipFill>
          <a:blip r:embed="rId2"/>
          <a:srcRect l="24896" r="25104"/>
          <a:stretch/>
        </p:blipFill>
        <p:spPr>
          <a:xfrm>
            <a:off x="6096000" y="10"/>
            <a:ext cx="6095999" cy="6857990"/>
          </a:xfrm>
          <a:prstGeom prst="rect">
            <a:avLst/>
          </a:prstGeom>
        </p:spPr>
      </p:pic>
    </p:spTree>
    <p:extLst>
      <p:ext uri="{BB962C8B-B14F-4D97-AF65-F5344CB8AC3E}">
        <p14:creationId xmlns:p14="http://schemas.microsoft.com/office/powerpoint/2010/main" val="164540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LIS">
            <a:extLst>
              <a:ext uri="{FF2B5EF4-FFF2-40B4-BE49-F238E27FC236}">
                <a16:creationId xmlns:a16="http://schemas.microsoft.com/office/drawing/2014/main" id="{00834624-0A20-25CC-F1B5-06F279360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514350"/>
            <a:ext cx="8709796" cy="4083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5A68D6-CFD8-921E-DD73-5878E0CCEF64}"/>
              </a:ext>
            </a:extLst>
          </p:cNvPr>
          <p:cNvSpPr txBox="1"/>
          <p:nvPr/>
        </p:nvSpPr>
        <p:spPr>
          <a:xfrm>
            <a:off x="838200" y="4978400"/>
            <a:ext cx="7912099" cy="1200329"/>
          </a:xfrm>
          <a:prstGeom prst="rect">
            <a:avLst/>
          </a:prstGeom>
          <a:noFill/>
        </p:spPr>
        <p:txBody>
          <a:bodyPr wrap="square" rtlCol="0">
            <a:spAutoFit/>
          </a:bodyPr>
          <a:lstStyle/>
          <a:p>
            <a:r>
              <a:rPr lang="en-US" sz="2400" dirty="0"/>
              <a:t>Funded by the profits of </a:t>
            </a:r>
            <a:r>
              <a:rPr lang="en-US" sz="2400" dirty="0" err="1"/>
              <a:t>Baube’s</a:t>
            </a:r>
            <a:r>
              <a:rPr lang="en-US" sz="2400" dirty="0"/>
              <a:t> book</a:t>
            </a:r>
          </a:p>
          <a:p>
            <a:r>
              <a:rPr lang="en-US" sz="2400" dirty="0"/>
              <a:t>At the 2003 ALIS conference I saw more presenters with LIS than were reported alive in my 1989 literature review</a:t>
            </a:r>
          </a:p>
        </p:txBody>
      </p:sp>
    </p:spTree>
    <p:extLst>
      <p:ext uri="{BB962C8B-B14F-4D97-AF65-F5344CB8AC3E}">
        <p14:creationId xmlns:p14="http://schemas.microsoft.com/office/powerpoint/2010/main" val="100619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CC37-27F2-FC65-3B9B-58F9C6210582}"/>
              </a:ext>
            </a:extLst>
          </p:cNvPr>
          <p:cNvSpPr>
            <a:spLocks noGrp="1"/>
          </p:cNvSpPr>
          <p:nvPr>
            <p:ph type="title"/>
          </p:nvPr>
        </p:nvSpPr>
        <p:spPr/>
        <p:txBody>
          <a:bodyPr/>
          <a:lstStyle/>
          <a:p>
            <a:r>
              <a:rPr lang="en-US" dirty="0"/>
              <a:t>Technology changed</a:t>
            </a:r>
          </a:p>
        </p:txBody>
      </p:sp>
      <p:sp>
        <p:nvSpPr>
          <p:cNvPr id="3" name="Content Placeholder 2">
            <a:extLst>
              <a:ext uri="{FF2B5EF4-FFF2-40B4-BE49-F238E27FC236}">
                <a16:creationId xmlns:a16="http://schemas.microsoft.com/office/drawing/2014/main" id="{AAAFA763-ADD4-295C-F19B-4742D05387F6}"/>
              </a:ext>
            </a:extLst>
          </p:cNvPr>
          <p:cNvSpPr>
            <a:spLocks noGrp="1"/>
          </p:cNvSpPr>
          <p:nvPr>
            <p:ph idx="1"/>
          </p:nvPr>
        </p:nvSpPr>
        <p:spPr/>
        <p:txBody>
          <a:bodyPr/>
          <a:lstStyle/>
          <a:p>
            <a:r>
              <a:rPr lang="en-US" dirty="0"/>
              <a:t>My first patient: eyes up means yes.  I added a surface EMG electrode that buzzed, so he could do Morse code</a:t>
            </a:r>
          </a:p>
          <a:p>
            <a:r>
              <a:rPr lang="en-US" dirty="0" err="1"/>
              <a:t>Yeongchi</a:t>
            </a:r>
            <a:r>
              <a:rPr lang="en-US" dirty="0"/>
              <a:t> Wu’s Wu Board</a:t>
            </a:r>
          </a:p>
          <a:p>
            <a:r>
              <a:rPr lang="en-US" dirty="0"/>
              <a:t>Eye tracking devices</a:t>
            </a:r>
          </a:p>
          <a:p>
            <a:r>
              <a:rPr lang="en-US" dirty="0"/>
              <a:t>EEG devices</a:t>
            </a:r>
          </a:p>
        </p:txBody>
      </p:sp>
    </p:spTree>
    <p:extLst>
      <p:ext uri="{BB962C8B-B14F-4D97-AF65-F5344CB8AC3E}">
        <p14:creationId xmlns:p14="http://schemas.microsoft.com/office/powerpoint/2010/main" val="172799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8141-7790-1BC1-6160-A6AD13304213}"/>
              </a:ext>
            </a:extLst>
          </p:cNvPr>
          <p:cNvSpPr>
            <a:spLocks noGrp="1"/>
          </p:cNvSpPr>
          <p:nvPr>
            <p:ph type="title"/>
          </p:nvPr>
        </p:nvSpPr>
        <p:spPr>
          <a:xfrm>
            <a:off x="2002536" y="583692"/>
            <a:ext cx="7729728" cy="1188720"/>
          </a:xfrm>
        </p:spPr>
        <p:txBody>
          <a:bodyPr/>
          <a:lstStyle/>
          <a:p>
            <a:r>
              <a:rPr lang="en-US" dirty="0"/>
              <a:t>The Wu Board</a:t>
            </a:r>
          </a:p>
        </p:txBody>
      </p:sp>
      <p:pic>
        <p:nvPicPr>
          <p:cNvPr id="4" name="Picture 3">
            <a:extLst>
              <a:ext uri="{FF2B5EF4-FFF2-40B4-BE49-F238E27FC236}">
                <a16:creationId xmlns:a16="http://schemas.microsoft.com/office/drawing/2014/main" id="{2E3856A8-306A-2906-8537-AD10C8ED1EC4}"/>
              </a:ext>
            </a:extLst>
          </p:cNvPr>
          <p:cNvPicPr>
            <a:picLocks noChangeAspect="1"/>
          </p:cNvPicPr>
          <p:nvPr/>
        </p:nvPicPr>
        <p:blipFill>
          <a:blip r:embed="rId2"/>
          <a:stretch>
            <a:fillRect/>
          </a:stretch>
        </p:blipFill>
        <p:spPr>
          <a:xfrm>
            <a:off x="2002536" y="1917699"/>
            <a:ext cx="7787821" cy="4587875"/>
          </a:xfrm>
          <a:prstGeom prst="rect">
            <a:avLst/>
          </a:prstGeom>
        </p:spPr>
      </p:pic>
    </p:spTree>
    <p:extLst>
      <p:ext uri="{BB962C8B-B14F-4D97-AF65-F5344CB8AC3E}">
        <p14:creationId xmlns:p14="http://schemas.microsoft.com/office/powerpoint/2010/main" val="305216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C2C0-8C06-9418-10F9-EC32E3377075}"/>
              </a:ext>
            </a:extLst>
          </p:cNvPr>
          <p:cNvSpPr>
            <a:spLocks noGrp="1"/>
          </p:cNvSpPr>
          <p:nvPr>
            <p:ph type="title"/>
          </p:nvPr>
        </p:nvSpPr>
        <p:spPr>
          <a:xfrm>
            <a:off x="2231136" y="253492"/>
            <a:ext cx="7729728" cy="1188720"/>
          </a:xfrm>
        </p:spPr>
        <p:txBody>
          <a:bodyPr/>
          <a:lstStyle/>
          <a:p>
            <a:r>
              <a:rPr lang="en-US" dirty="0" err="1"/>
              <a:t>Eyegaze</a:t>
            </a:r>
            <a:r>
              <a:rPr lang="en-US" dirty="0"/>
              <a:t> Edge®</a:t>
            </a:r>
          </a:p>
        </p:txBody>
      </p:sp>
      <p:pic>
        <p:nvPicPr>
          <p:cNvPr id="4100" name="Picture 4" descr="The Eyegaze Edge® Helps People with Disabilities Live Their Best Life -  Eyegaze">
            <a:extLst>
              <a:ext uri="{FF2B5EF4-FFF2-40B4-BE49-F238E27FC236}">
                <a16:creationId xmlns:a16="http://schemas.microsoft.com/office/drawing/2014/main" id="{A70F5C91-ACB3-4375-8D9F-7090DE4E9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044" y="1629443"/>
            <a:ext cx="5903912" cy="522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2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92DD-6E60-8E15-131C-D9A5D8460A9C}"/>
              </a:ext>
            </a:extLst>
          </p:cNvPr>
          <p:cNvSpPr>
            <a:spLocks noGrp="1"/>
          </p:cNvSpPr>
          <p:nvPr>
            <p:ph type="title"/>
          </p:nvPr>
        </p:nvSpPr>
        <p:spPr>
          <a:xfrm>
            <a:off x="2161541" y="186055"/>
            <a:ext cx="7729728" cy="1188720"/>
          </a:xfrm>
        </p:spPr>
        <p:txBody>
          <a:bodyPr/>
          <a:lstStyle/>
          <a:p>
            <a:r>
              <a:rPr lang="en-US" dirty="0"/>
              <a:t>Nvidia /UCSF developer</a:t>
            </a:r>
          </a:p>
        </p:txBody>
      </p:sp>
      <p:grpSp>
        <p:nvGrpSpPr>
          <p:cNvPr id="5" name="Group 4">
            <a:extLst>
              <a:ext uri="{FF2B5EF4-FFF2-40B4-BE49-F238E27FC236}">
                <a16:creationId xmlns:a16="http://schemas.microsoft.com/office/drawing/2014/main" id="{E2BD19B6-CC8E-CF54-02F0-3A61000A8DA5}"/>
              </a:ext>
            </a:extLst>
          </p:cNvPr>
          <p:cNvGrpSpPr/>
          <p:nvPr/>
        </p:nvGrpSpPr>
        <p:grpSpPr>
          <a:xfrm>
            <a:off x="2066396" y="1374775"/>
            <a:ext cx="8059208" cy="5118100"/>
            <a:chOff x="2066396" y="1374775"/>
            <a:chExt cx="8059208" cy="5118100"/>
          </a:xfrm>
        </p:grpSpPr>
        <p:pic>
          <p:nvPicPr>
            <p:cNvPr id="5122" name="Picture 2" descr="Diagram of neuroprosthesis device">
              <a:extLst>
                <a:ext uri="{FF2B5EF4-FFF2-40B4-BE49-F238E27FC236}">
                  <a16:creationId xmlns:a16="http://schemas.microsoft.com/office/drawing/2014/main" id="{90105F86-A4BE-8AB6-A990-A0EE2B991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396" y="1374775"/>
              <a:ext cx="8059208" cy="4835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453E08-FFF7-BF80-8B3E-3294D94DFB2B}"/>
                </a:ext>
              </a:extLst>
            </p:cNvPr>
            <p:cNvSpPr txBox="1"/>
            <p:nvPr/>
          </p:nvSpPr>
          <p:spPr>
            <a:xfrm>
              <a:off x="2300730" y="6231265"/>
              <a:ext cx="7590539" cy="261610"/>
            </a:xfrm>
            <a:prstGeom prst="rect">
              <a:avLst/>
            </a:prstGeom>
            <a:noFill/>
          </p:spPr>
          <p:txBody>
            <a:bodyPr wrap="none" rtlCol="0">
              <a:spAutoFit/>
            </a:bodyPr>
            <a:lstStyle/>
            <a:p>
              <a:r>
                <a:rPr lang="en-US" sz="1100" dirty="0"/>
                <a:t>Moses DA et al.  </a:t>
              </a:r>
              <a:r>
                <a:rPr lang="en-US" sz="1100" dirty="0" err="1"/>
                <a:t>Neuroprosthesis</a:t>
              </a:r>
              <a:r>
                <a:rPr lang="en-US" sz="1100" dirty="0"/>
                <a:t> for Decoding Speech in a Paralyzed Person with Anarthria DOI: 10.1056/NEJMoa2027540</a:t>
              </a:r>
            </a:p>
          </p:txBody>
        </p:sp>
      </p:grpSp>
    </p:spTree>
    <p:extLst>
      <p:ext uri="{BB962C8B-B14F-4D97-AF65-F5344CB8AC3E}">
        <p14:creationId xmlns:p14="http://schemas.microsoft.com/office/powerpoint/2010/main" val="112770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522C-2CBC-862A-BF95-440DE100956D}"/>
              </a:ext>
            </a:extLst>
          </p:cNvPr>
          <p:cNvSpPr>
            <a:spLocks noGrp="1"/>
          </p:cNvSpPr>
          <p:nvPr>
            <p:ph type="ctrTitle"/>
          </p:nvPr>
        </p:nvSpPr>
        <p:spPr>
          <a:xfrm>
            <a:off x="1600200" y="1610042"/>
            <a:ext cx="8991600" cy="1645920"/>
          </a:xfrm>
        </p:spPr>
        <p:txBody>
          <a:bodyPr>
            <a:normAutofit/>
          </a:bodyPr>
          <a:lstStyle/>
          <a:p>
            <a:r>
              <a:rPr lang="en-US" dirty="0"/>
              <a:t>So now the challenge</a:t>
            </a:r>
          </a:p>
        </p:txBody>
      </p:sp>
      <p:sp>
        <p:nvSpPr>
          <p:cNvPr id="4" name="Subtitle 3">
            <a:extLst>
              <a:ext uri="{FF2B5EF4-FFF2-40B4-BE49-F238E27FC236}">
                <a16:creationId xmlns:a16="http://schemas.microsoft.com/office/drawing/2014/main" id="{8BEA5050-0957-7502-2054-187496467FC8}"/>
              </a:ext>
            </a:extLst>
          </p:cNvPr>
          <p:cNvSpPr>
            <a:spLocks noGrp="1"/>
          </p:cNvSpPr>
          <p:nvPr>
            <p:ph type="subTitle" idx="1"/>
          </p:nvPr>
        </p:nvSpPr>
        <p:spPr>
          <a:xfrm>
            <a:off x="1524000" y="3602038"/>
            <a:ext cx="9144000" cy="2633662"/>
          </a:xfrm>
        </p:spPr>
        <p:txBody>
          <a:bodyPr>
            <a:normAutofit/>
          </a:bodyPr>
          <a:lstStyle/>
          <a:p>
            <a:r>
              <a:rPr lang="en-US" sz="6600" dirty="0">
                <a:solidFill>
                  <a:srgbClr val="FF0000"/>
                </a:solidFill>
              </a:rPr>
              <a:t>Our perceptions? </a:t>
            </a:r>
          </a:p>
          <a:p>
            <a:r>
              <a:rPr lang="en-US" sz="6600" dirty="0">
                <a:solidFill>
                  <a:srgbClr val="00B050"/>
                </a:solidFill>
              </a:rPr>
              <a:t>Their perceptions? </a:t>
            </a:r>
          </a:p>
          <a:p>
            <a:endParaRPr lang="en-US" sz="6600" dirty="0"/>
          </a:p>
          <a:p>
            <a:endParaRPr lang="en-US" sz="4800" dirty="0"/>
          </a:p>
        </p:txBody>
      </p:sp>
    </p:spTree>
    <p:extLst>
      <p:ext uri="{BB962C8B-B14F-4D97-AF65-F5344CB8AC3E}">
        <p14:creationId xmlns:p14="http://schemas.microsoft.com/office/powerpoint/2010/main" val="219665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D034A-FF66-88D6-7E60-F2CA3707C60D}"/>
              </a:ext>
            </a:extLst>
          </p:cNvPr>
          <p:cNvSpPr>
            <a:spLocks noGrp="1"/>
          </p:cNvSpPr>
          <p:nvPr>
            <p:ph idx="1"/>
          </p:nvPr>
        </p:nvSpPr>
        <p:spPr/>
        <p:txBody>
          <a:bodyPr>
            <a:normAutofit fontScale="92500"/>
          </a:bodyPr>
          <a:lstStyle/>
          <a:p>
            <a:r>
              <a:rPr lang="en-US" sz="3600" b="1" dirty="0">
                <a:solidFill>
                  <a:srgbClr val="FF0000"/>
                </a:solidFill>
              </a:rPr>
              <a:t>Us: </a:t>
            </a:r>
            <a:r>
              <a:rPr lang="en-US" sz="3600" dirty="0"/>
              <a:t>What are the chances that a person with locked-in syndrome recovers? </a:t>
            </a:r>
          </a:p>
          <a:p>
            <a:pPr marL="0" indent="0">
              <a:buNone/>
            </a:pPr>
            <a:r>
              <a:rPr lang="en-US" dirty="0"/>
              <a:t>Actually pretty good within the first year--if they don’t die</a:t>
            </a:r>
          </a:p>
          <a:p>
            <a:pPr marL="0" indent="0">
              <a:buNone/>
            </a:pPr>
            <a:r>
              <a:rPr lang="en-US" dirty="0"/>
              <a:t>After that, minimal change</a:t>
            </a:r>
          </a:p>
          <a:p>
            <a:pPr marL="0" indent="0">
              <a:buNone/>
            </a:pPr>
            <a:r>
              <a:rPr lang="en-US" dirty="0"/>
              <a:t>Euthanasia?</a:t>
            </a:r>
          </a:p>
          <a:p>
            <a:r>
              <a:rPr lang="en-US" sz="3600" b="1" dirty="0">
                <a:solidFill>
                  <a:srgbClr val="00B050"/>
                </a:solidFill>
              </a:rPr>
              <a:t>Them: </a:t>
            </a:r>
            <a:r>
              <a:rPr lang="en-US" sz="3600" dirty="0"/>
              <a:t>So, </a:t>
            </a:r>
            <a:r>
              <a:rPr lang="en-US" sz="3600" dirty="0" err="1"/>
              <a:t>arragant</a:t>
            </a:r>
            <a:r>
              <a:rPr lang="en-US" sz="3600" dirty="0"/>
              <a:t> @#@$ old doctor</a:t>
            </a:r>
          </a:p>
          <a:p>
            <a:pPr marL="0" indent="0">
              <a:buNone/>
            </a:pPr>
            <a:r>
              <a:rPr lang="en-US" dirty="0"/>
              <a:t>What are the chances that the alcoholic you’re treating recovers from their hell? </a:t>
            </a:r>
          </a:p>
          <a:p>
            <a:pPr marL="0" indent="0">
              <a:buNone/>
            </a:pPr>
            <a:r>
              <a:rPr lang="en-US" dirty="0" err="1"/>
              <a:t>Gonna</a:t>
            </a:r>
            <a:r>
              <a:rPr lang="en-US" dirty="0"/>
              <a:t> knock them off, too? </a:t>
            </a:r>
          </a:p>
        </p:txBody>
      </p:sp>
    </p:spTree>
    <p:extLst>
      <p:ext uri="{BB962C8B-B14F-4D97-AF65-F5344CB8AC3E}">
        <p14:creationId xmlns:p14="http://schemas.microsoft.com/office/powerpoint/2010/main" val="259041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D9A3E6-720C-60FD-F4FB-702D8997F1E7}"/>
              </a:ext>
            </a:extLst>
          </p:cNvPr>
          <p:cNvSpPr>
            <a:spLocks noGrp="1"/>
          </p:cNvSpPr>
          <p:nvPr>
            <p:ph idx="1"/>
          </p:nvPr>
        </p:nvSpPr>
        <p:spPr/>
        <p:txBody>
          <a:bodyPr>
            <a:normAutofit fontScale="92500"/>
          </a:bodyPr>
          <a:lstStyle/>
          <a:p>
            <a:r>
              <a:rPr lang="en-US" sz="3600" dirty="0">
                <a:solidFill>
                  <a:srgbClr val="FF0000"/>
                </a:solidFill>
              </a:rPr>
              <a:t>Us: </a:t>
            </a:r>
            <a:r>
              <a:rPr lang="en-US" sz="3600" dirty="0"/>
              <a:t>What percentage of people locked-in for more than 1 year wish they were dead?</a:t>
            </a:r>
          </a:p>
          <a:p>
            <a:pPr marL="0" indent="0">
              <a:buNone/>
            </a:pPr>
            <a:endParaRPr lang="en-US" dirty="0"/>
          </a:p>
          <a:p>
            <a:r>
              <a:rPr lang="en-US" sz="3600" dirty="0">
                <a:solidFill>
                  <a:srgbClr val="00B050"/>
                </a:solidFill>
              </a:rPr>
              <a:t>Them: </a:t>
            </a:r>
            <a:r>
              <a:rPr lang="en-US" sz="3600" dirty="0"/>
              <a:t>What percentage of dentists, social workers, performing artists and teenagers going through puberty wish they were dead?</a:t>
            </a:r>
          </a:p>
        </p:txBody>
      </p:sp>
    </p:spTree>
    <p:extLst>
      <p:ext uri="{BB962C8B-B14F-4D97-AF65-F5344CB8AC3E}">
        <p14:creationId xmlns:p14="http://schemas.microsoft.com/office/powerpoint/2010/main" val="169790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D129-77DC-EED5-175E-BAAE11B86C75}"/>
              </a:ext>
            </a:extLst>
          </p:cNvPr>
          <p:cNvSpPr>
            <a:spLocks noGrp="1"/>
          </p:cNvSpPr>
          <p:nvPr>
            <p:ph type="title"/>
          </p:nvPr>
        </p:nvSpPr>
        <p:spPr/>
        <p:txBody>
          <a:bodyPr/>
          <a:lstStyle/>
          <a:p>
            <a:r>
              <a:rPr lang="en-US" dirty="0"/>
              <a:t>What do they say?</a:t>
            </a:r>
          </a:p>
        </p:txBody>
      </p:sp>
      <p:sp>
        <p:nvSpPr>
          <p:cNvPr id="3" name="Content Placeholder 2">
            <a:extLst>
              <a:ext uri="{FF2B5EF4-FFF2-40B4-BE49-F238E27FC236}">
                <a16:creationId xmlns:a16="http://schemas.microsoft.com/office/drawing/2014/main" id="{1518B7FE-D6C1-DEE7-0430-34258E69DA88}"/>
              </a:ext>
            </a:extLst>
          </p:cNvPr>
          <p:cNvSpPr>
            <a:spLocks noGrp="1"/>
          </p:cNvSpPr>
          <p:nvPr>
            <p:ph idx="1"/>
          </p:nvPr>
        </p:nvSpPr>
        <p:spPr/>
        <p:txBody>
          <a:bodyPr/>
          <a:lstStyle/>
          <a:p>
            <a:endParaRPr lang="en-US" dirty="0"/>
          </a:p>
        </p:txBody>
      </p:sp>
      <p:pic>
        <p:nvPicPr>
          <p:cNvPr id="9218" name="Picture 2" descr="Fig. 2">
            <a:extLst>
              <a:ext uri="{FF2B5EF4-FFF2-40B4-BE49-F238E27FC236}">
                <a16:creationId xmlns:a16="http://schemas.microsoft.com/office/drawing/2014/main" id="{E7596FCF-2CAD-6AAF-D47F-6EA6624D2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2464443"/>
            <a:ext cx="5994400" cy="3517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04F593-1240-4EBB-3A1B-CFA92056D60C}"/>
              </a:ext>
            </a:extLst>
          </p:cNvPr>
          <p:cNvSpPr txBox="1"/>
          <p:nvPr/>
        </p:nvSpPr>
        <p:spPr>
          <a:xfrm>
            <a:off x="3098800" y="6143809"/>
            <a:ext cx="6067302" cy="646331"/>
          </a:xfrm>
          <a:prstGeom prst="rect">
            <a:avLst/>
          </a:prstGeom>
          <a:noFill/>
        </p:spPr>
        <p:txBody>
          <a:bodyPr wrap="none" rtlCol="0">
            <a:spAutoFit/>
          </a:bodyPr>
          <a:lstStyle/>
          <a:p>
            <a:pPr algn="ctr"/>
            <a:r>
              <a:rPr lang="en-US" dirty="0"/>
              <a:t>Graph from Rousseau 2015. </a:t>
            </a:r>
          </a:p>
          <a:p>
            <a:pPr algn="ctr"/>
            <a:r>
              <a:rPr lang="en-US" dirty="0"/>
              <a:t>(see Schnetzer 2023 for a comprehensive recent review of LIS)</a:t>
            </a:r>
          </a:p>
        </p:txBody>
      </p:sp>
      <p:sp>
        <p:nvSpPr>
          <p:cNvPr id="6" name="TextBox 5">
            <a:extLst>
              <a:ext uri="{FF2B5EF4-FFF2-40B4-BE49-F238E27FC236}">
                <a16:creationId xmlns:a16="http://schemas.microsoft.com/office/drawing/2014/main" id="{CE51B254-9F3C-D3EF-CB4A-028090CEBC8B}"/>
              </a:ext>
            </a:extLst>
          </p:cNvPr>
          <p:cNvSpPr txBox="1"/>
          <p:nvPr/>
        </p:nvSpPr>
        <p:spPr>
          <a:xfrm>
            <a:off x="677334" y="1310924"/>
            <a:ext cx="6103916" cy="646331"/>
          </a:xfrm>
          <a:prstGeom prst="rect">
            <a:avLst/>
          </a:prstGeom>
          <a:noFill/>
        </p:spPr>
        <p:txBody>
          <a:bodyPr wrap="square">
            <a:spAutoFit/>
          </a:bodyPr>
          <a:lstStyle/>
          <a:p>
            <a:r>
              <a:rPr lang="en-US" b="1" dirty="0">
                <a:latin typeface="Aptos" panose="020B0004020202020204" pitchFamily="34" charset="0"/>
              </a:rPr>
              <a:t>Our study: 7 satisfied with life, 5 sometimes depressed.</a:t>
            </a:r>
          </a:p>
          <a:p>
            <a:r>
              <a:rPr lang="en-US" b="1" dirty="0">
                <a:latin typeface="Aptos" panose="020B0004020202020204" pitchFamily="34" charset="0"/>
              </a:rPr>
              <a:t>1 wished to die, 7 never considered it, 6 outright rejected</a:t>
            </a:r>
          </a:p>
        </p:txBody>
      </p:sp>
    </p:spTree>
    <p:extLst>
      <p:ext uri="{BB962C8B-B14F-4D97-AF65-F5344CB8AC3E}">
        <p14:creationId xmlns:p14="http://schemas.microsoft.com/office/powerpoint/2010/main" val="387877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D74E8-673B-1F0E-7477-07423B201A9A}"/>
              </a:ext>
            </a:extLst>
          </p:cNvPr>
          <p:cNvSpPr>
            <a:spLocks noGrp="1"/>
          </p:cNvSpPr>
          <p:nvPr>
            <p:ph idx="1"/>
          </p:nvPr>
        </p:nvSpPr>
        <p:spPr>
          <a:xfrm>
            <a:off x="2231136" y="973778"/>
            <a:ext cx="7729728" cy="5308270"/>
          </a:xfrm>
        </p:spPr>
        <p:txBody>
          <a:bodyPr>
            <a:normAutofit fontScale="47500" lnSpcReduction="20000"/>
          </a:bodyPr>
          <a:lstStyle/>
          <a:p>
            <a:r>
              <a:rPr lang="en-US" sz="6700" dirty="0">
                <a:solidFill>
                  <a:srgbClr val="FF0000"/>
                </a:solidFill>
              </a:rPr>
              <a:t>Us:  </a:t>
            </a:r>
            <a:r>
              <a:rPr lang="en-US" sz="6700" dirty="0"/>
              <a:t>What percentage of acute trauma/neurology clinicians think these people wish they were dead?</a:t>
            </a:r>
          </a:p>
          <a:p>
            <a:pPr marL="0" indent="0">
              <a:buNone/>
            </a:pPr>
            <a:r>
              <a:rPr lang="en-US" sz="2900" dirty="0"/>
              <a:t>Back in 1987 “Conscious Hell” (Pearce)</a:t>
            </a:r>
          </a:p>
          <a:p>
            <a:pPr marL="0" indent="0">
              <a:buNone/>
            </a:pPr>
            <a:r>
              <a:rPr lang="en-US" sz="2900" dirty="0"/>
              <a:t>Now?  Probably still most.  42% of European clinicians wish to be dead if they have LIS.  (</a:t>
            </a:r>
            <a:r>
              <a:rPr lang="en-US" sz="2900" dirty="0" err="1"/>
              <a:t>Demertzi</a:t>
            </a:r>
            <a:r>
              <a:rPr lang="en-US" sz="2900" dirty="0"/>
              <a:t>) 90% of German neurologists would choose limit life-saving measures (</a:t>
            </a:r>
            <a:r>
              <a:rPr lang="en-US" sz="2900" dirty="0" err="1"/>
              <a:t>Kuehlmeyer</a:t>
            </a:r>
            <a:r>
              <a:rPr lang="en-US" sz="2900" dirty="0"/>
              <a:t>)</a:t>
            </a:r>
          </a:p>
          <a:p>
            <a:endParaRPr lang="en-US" dirty="0"/>
          </a:p>
          <a:p>
            <a:r>
              <a:rPr lang="en-US" sz="6500" dirty="0">
                <a:solidFill>
                  <a:srgbClr val="92D050"/>
                </a:solidFill>
              </a:rPr>
              <a:t>Them:  </a:t>
            </a:r>
            <a:r>
              <a:rPr lang="en-US" sz="6500" dirty="0"/>
              <a:t>What percent of people with Locked-In Syndrome wished they had the horrible life of a trauma surgeon? </a:t>
            </a:r>
          </a:p>
          <a:p>
            <a:pPr marL="457200" lvl="1" indent="0">
              <a:buNone/>
            </a:pPr>
            <a:r>
              <a:rPr lang="en-US" sz="2800" dirty="0"/>
              <a:t>Locked-in to a room without windows, can’t itch their forehead, can’t see anyone smile, messy stinky work, never see your family…</a:t>
            </a:r>
          </a:p>
          <a:p>
            <a:pPr marL="0" indent="0">
              <a:buNone/>
            </a:pPr>
            <a:endParaRPr lang="en-US" dirty="0"/>
          </a:p>
        </p:txBody>
      </p:sp>
    </p:spTree>
    <p:extLst>
      <p:ext uri="{BB962C8B-B14F-4D97-AF65-F5344CB8AC3E}">
        <p14:creationId xmlns:p14="http://schemas.microsoft.com/office/powerpoint/2010/main" val="143706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B2E0-73A9-8BF8-763C-9A0DCF28B148}"/>
              </a:ext>
            </a:extLst>
          </p:cNvPr>
          <p:cNvSpPr>
            <a:spLocks noGrp="1"/>
          </p:cNvSpPr>
          <p:nvPr>
            <p:ph type="title"/>
          </p:nvPr>
        </p:nvSpPr>
        <p:spPr>
          <a:xfrm>
            <a:off x="2231136" y="165597"/>
            <a:ext cx="7729728" cy="1188720"/>
          </a:xfrm>
        </p:spPr>
        <p:txBody>
          <a:bodyPr/>
          <a:lstStyle/>
          <a:p>
            <a:pPr algn="ctr"/>
            <a:r>
              <a:rPr lang="en-US" dirty="0"/>
              <a:t>ASIA level:  CN2-B?</a:t>
            </a:r>
          </a:p>
        </p:txBody>
      </p:sp>
      <p:pic>
        <p:nvPicPr>
          <p:cNvPr id="5" name="Picture 4" descr="A black and white card with a person's head&#10;&#10;AI-generated content may be incorrect.">
            <a:extLst>
              <a:ext uri="{FF2B5EF4-FFF2-40B4-BE49-F238E27FC236}">
                <a16:creationId xmlns:a16="http://schemas.microsoft.com/office/drawing/2014/main" id="{2E9E9439-9E2C-2337-544C-7C5E6682801F}"/>
              </a:ext>
            </a:extLst>
          </p:cNvPr>
          <p:cNvPicPr>
            <a:picLocks noChangeAspect="1"/>
          </p:cNvPicPr>
          <p:nvPr/>
        </p:nvPicPr>
        <p:blipFill>
          <a:blip r:embed="rId2"/>
          <a:stretch>
            <a:fillRect/>
          </a:stretch>
        </p:blipFill>
        <p:spPr>
          <a:xfrm>
            <a:off x="711200" y="1690688"/>
            <a:ext cx="5626100" cy="1968500"/>
          </a:xfrm>
          <a:prstGeom prst="rect">
            <a:avLst/>
          </a:prstGeom>
        </p:spPr>
      </p:pic>
      <p:graphicFrame>
        <p:nvGraphicFramePr>
          <p:cNvPr id="11" name="Table 10">
            <a:extLst>
              <a:ext uri="{FF2B5EF4-FFF2-40B4-BE49-F238E27FC236}">
                <a16:creationId xmlns:a16="http://schemas.microsoft.com/office/drawing/2014/main" id="{FA696E13-F5DE-E369-BE1A-ABAB80646A1C}"/>
              </a:ext>
            </a:extLst>
          </p:cNvPr>
          <p:cNvGraphicFramePr>
            <a:graphicFrameLocks noGrp="1"/>
          </p:cNvGraphicFramePr>
          <p:nvPr>
            <p:extLst>
              <p:ext uri="{D42A27DB-BD31-4B8C-83A1-F6EECF244321}">
                <p14:modId xmlns:p14="http://schemas.microsoft.com/office/powerpoint/2010/main" val="4111854571"/>
              </p:ext>
            </p:extLst>
          </p:nvPr>
        </p:nvGraphicFramePr>
        <p:xfrm>
          <a:off x="1943100" y="3659188"/>
          <a:ext cx="2241549" cy="431800"/>
        </p:xfrm>
        <a:graphic>
          <a:graphicData uri="http://schemas.openxmlformats.org/drawingml/2006/table">
            <a:tbl>
              <a:tblPr/>
              <a:tblGrid>
                <a:gridCol w="819150">
                  <a:extLst>
                    <a:ext uri="{9D8B030D-6E8A-4147-A177-3AD203B41FA5}">
                      <a16:colId xmlns:a16="http://schemas.microsoft.com/office/drawing/2014/main" val="918691674"/>
                    </a:ext>
                  </a:extLst>
                </a:gridCol>
                <a:gridCol w="444500">
                  <a:extLst>
                    <a:ext uri="{9D8B030D-6E8A-4147-A177-3AD203B41FA5}">
                      <a16:colId xmlns:a16="http://schemas.microsoft.com/office/drawing/2014/main" val="2055178164"/>
                    </a:ext>
                  </a:extLst>
                </a:gridCol>
                <a:gridCol w="552450">
                  <a:extLst>
                    <a:ext uri="{9D8B030D-6E8A-4147-A177-3AD203B41FA5}">
                      <a16:colId xmlns:a16="http://schemas.microsoft.com/office/drawing/2014/main" val="4184143073"/>
                    </a:ext>
                  </a:extLst>
                </a:gridCol>
                <a:gridCol w="425449">
                  <a:extLst>
                    <a:ext uri="{9D8B030D-6E8A-4147-A177-3AD203B41FA5}">
                      <a16:colId xmlns:a16="http://schemas.microsoft.com/office/drawing/2014/main" val="2842918433"/>
                    </a:ext>
                  </a:extLst>
                </a:gridCol>
              </a:tblGrid>
              <a:tr h="215900">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CN 3-12</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0/5</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intact</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intact</a:t>
                      </a:r>
                    </a:p>
                  </a:txBody>
                  <a:tcPr marL="9525" marR="9525" marT="9525" marB="0" anchor="b">
                    <a:lnL>
                      <a:noFill/>
                    </a:lnL>
                    <a:lnR>
                      <a:noFill/>
                    </a:lnR>
                    <a:lnT>
                      <a:noFill/>
                    </a:lnT>
                    <a:lnB>
                      <a:noFill/>
                    </a:lnB>
                    <a:noFill/>
                  </a:tcPr>
                </a:tc>
                <a:extLst>
                  <a:ext uri="{0D108BD9-81ED-4DB2-BD59-A6C34878D82A}">
                    <a16:rowId xmlns:a16="http://schemas.microsoft.com/office/drawing/2014/main" val="2527053884"/>
                  </a:ext>
                </a:extLst>
              </a:tr>
              <a:tr h="215900">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CN II</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highlight>
                            <a:srgbClr val="FFFF00"/>
                          </a:highlight>
                          <a:latin typeface="Calibri" panose="020F0502020204030204" pitchFamily="34" charset="0"/>
                        </a:rPr>
                        <a:t>partial</a:t>
                      </a:r>
                    </a:p>
                  </a:txBody>
                  <a:tcPr marL="9525" marR="9525" marT="9525" marB="0" anchor="b">
                    <a:lnL>
                      <a:noFill/>
                    </a:lnL>
                    <a:lnR>
                      <a:noFill/>
                    </a:lnR>
                    <a:lnT>
                      <a:noFill/>
                    </a:lnT>
                    <a:lnB>
                      <a:noFill/>
                    </a:lnB>
                    <a:noFill/>
                  </a:tcPr>
                </a:tc>
                <a:tc>
                  <a:txBody>
                    <a:bodyPr/>
                    <a:lstStyle/>
                    <a:p>
                      <a:pPr algn="l" fontAlgn="b"/>
                      <a:r>
                        <a:rPr lang="en-US" sz="1100" b="0" i="0" u="none" strike="noStrike">
                          <a:solidFill>
                            <a:srgbClr val="000000"/>
                          </a:solidFill>
                          <a:effectLst/>
                          <a:highlight>
                            <a:srgbClr val="FFFF00"/>
                          </a:highlight>
                          <a:latin typeface="Calibri" panose="020F0502020204030204" pitchFamily="34" charset="0"/>
                        </a:rPr>
                        <a:t>intact</a:t>
                      </a:r>
                    </a:p>
                  </a:txBody>
                  <a:tcPr marL="9525" marR="9525" marT="9525" marB="0" anchor="b">
                    <a:lnL>
                      <a:noFill/>
                    </a:lnL>
                    <a:lnR>
                      <a:noFill/>
                    </a:lnR>
                    <a:lnT>
                      <a:noFill/>
                    </a:lnT>
                    <a:lnB>
                      <a:noFill/>
                    </a:lnB>
                    <a:noFill/>
                  </a:tcPr>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intact</a:t>
                      </a:r>
                    </a:p>
                  </a:txBody>
                  <a:tcPr marL="9525" marR="9525" marT="9525" marB="0" anchor="b">
                    <a:lnL>
                      <a:noFill/>
                    </a:lnL>
                    <a:lnR>
                      <a:noFill/>
                    </a:lnR>
                    <a:lnT>
                      <a:noFill/>
                    </a:lnT>
                    <a:lnB>
                      <a:noFill/>
                    </a:lnB>
                    <a:noFill/>
                  </a:tcPr>
                </a:tc>
                <a:extLst>
                  <a:ext uri="{0D108BD9-81ED-4DB2-BD59-A6C34878D82A}">
                    <a16:rowId xmlns:a16="http://schemas.microsoft.com/office/drawing/2014/main" val="425019709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4ACF7A33-A41F-E103-7908-4F424894190F}"/>
                  </a:ext>
                </a:extLst>
              </p14:cNvPr>
              <p14:cNvContentPartPr/>
              <p14:nvPr/>
            </p14:nvContentPartPr>
            <p14:xfrm>
              <a:off x="4323060" y="2710090"/>
              <a:ext cx="528120" cy="474480"/>
            </p14:xfrm>
          </p:contentPart>
        </mc:Choice>
        <mc:Fallback xmlns="">
          <p:pic>
            <p:nvPicPr>
              <p:cNvPr id="12" name="Ink 11">
                <a:extLst>
                  <a:ext uri="{FF2B5EF4-FFF2-40B4-BE49-F238E27FC236}">
                    <a16:creationId xmlns:a16="http://schemas.microsoft.com/office/drawing/2014/main" id="{4ACF7A33-A41F-E103-7908-4F424894190F}"/>
                  </a:ext>
                </a:extLst>
              </p:cNvPr>
              <p:cNvPicPr/>
              <p:nvPr/>
            </p:nvPicPr>
            <p:blipFill>
              <a:blip r:embed="rId4"/>
              <a:stretch>
                <a:fillRect/>
              </a:stretch>
            </p:blipFill>
            <p:spPr>
              <a:xfrm>
                <a:off x="4269060" y="2602450"/>
                <a:ext cx="635760" cy="690120"/>
              </a:xfrm>
              <a:prstGeom prst="rect">
                <a:avLst/>
              </a:prstGeom>
            </p:spPr>
          </p:pic>
        </mc:Fallback>
      </mc:AlternateContent>
      <p:grpSp>
        <p:nvGrpSpPr>
          <p:cNvPr id="17" name="Group 16">
            <a:extLst>
              <a:ext uri="{FF2B5EF4-FFF2-40B4-BE49-F238E27FC236}">
                <a16:creationId xmlns:a16="http://schemas.microsoft.com/office/drawing/2014/main" id="{36DBF1DE-DC2E-A011-C0CC-79693A223B35}"/>
              </a:ext>
            </a:extLst>
          </p:cNvPr>
          <p:cNvGrpSpPr/>
          <p:nvPr/>
        </p:nvGrpSpPr>
        <p:grpSpPr>
          <a:xfrm>
            <a:off x="6337300" y="1846585"/>
            <a:ext cx="5308600" cy="4813067"/>
            <a:chOff x="6337300" y="1846585"/>
            <a:chExt cx="5308600" cy="4813067"/>
          </a:xfrm>
        </p:grpSpPr>
        <p:pic>
          <p:nvPicPr>
            <p:cNvPr id="1026" name="Picture 2">
              <a:extLst>
                <a:ext uri="{FF2B5EF4-FFF2-40B4-BE49-F238E27FC236}">
                  <a16:creationId xmlns:a16="http://schemas.microsoft.com/office/drawing/2014/main" id="{25BF5DB7-9228-2AF2-17E8-38BF0E5FC7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919" y="1846585"/>
              <a:ext cx="4982981" cy="40570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A93D405-D7CE-C97A-D72A-A00ABD7F23B5}"/>
                </a:ext>
              </a:extLst>
            </p:cNvPr>
            <p:cNvSpPr txBox="1"/>
            <p:nvPr/>
          </p:nvSpPr>
          <p:spPr>
            <a:xfrm>
              <a:off x="6337300" y="6059488"/>
              <a:ext cx="5234690" cy="600164"/>
            </a:xfrm>
            <a:prstGeom prst="rect">
              <a:avLst/>
            </a:prstGeom>
            <a:noFill/>
          </p:spPr>
          <p:txBody>
            <a:bodyPr wrap="square">
              <a:spAutoFit/>
            </a:bodyPr>
            <a:lstStyle/>
            <a:p>
              <a:r>
                <a:rPr lang="en-US" sz="1100" dirty="0"/>
                <a:t>Cuoco, Joshua &amp; </a:t>
              </a:r>
              <a:r>
                <a:rPr lang="en-US" sz="1100" dirty="0" err="1"/>
                <a:t>Hitscherich</a:t>
              </a:r>
              <a:r>
                <a:rPr lang="en-US" sz="1100" dirty="0"/>
                <a:t>, Kyle &amp; </a:t>
              </a:r>
              <a:r>
                <a:rPr lang="en-US" sz="1100" dirty="0" err="1"/>
                <a:t>Hoehmann</a:t>
              </a:r>
              <a:r>
                <a:rPr lang="en-US" sz="1100" dirty="0"/>
                <a:t>, Christopher. (2016). Brainstem Vascular Syndromes: A Practical Guide for Medical Students. </a:t>
              </a:r>
              <a:r>
                <a:rPr lang="en-US" sz="1100" dirty="0" err="1"/>
                <a:t>Edorium</a:t>
              </a:r>
              <a:r>
                <a:rPr lang="en-US" sz="1100" dirty="0"/>
                <a:t> Journal of Neurology. 3. 4-16. 10.5348/N06-2016-8-RA-2. </a:t>
              </a:r>
            </a:p>
          </p:txBody>
        </p:sp>
      </p:grpSp>
      <p:sp>
        <p:nvSpPr>
          <p:cNvPr id="15" name="TextBox 14">
            <a:extLst>
              <a:ext uri="{FF2B5EF4-FFF2-40B4-BE49-F238E27FC236}">
                <a16:creationId xmlns:a16="http://schemas.microsoft.com/office/drawing/2014/main" id="{584AABC4-D2EC-82BE-F3B4-B335E36651A9}"/>
              </a:ext>
            </a:extLst>
          </p:cNvPr>
          <p:cNvSpPr txBox="1"/>
          <p:nvPr/>
        </p:nvSpPr>
        <p:spPr>
          <a:xfrm>
            <a:off x="711200" y="4427359"/>
            <a:ext cx="5346700" cy="2031325"/>
          </a:xfrm>
          <a:prstGeom prst="rect">
            <a:avLst/>
          </a:prstGeom>
          <a:noFill/>
        </p:spPr>
        <p:txBody>
          <a:bodyPr wrap="square" rtlCol="0">
            <a:spAutoFit/>
          </a:bodyPr>
          <a:lstStyle/>
          <a:p>
            <a:r>
              <a:rPr lang="en-US" i="1" dirty="0"/>
              <a:t>Complete LIS: EEG suggests consciousness.</a:t>
            </a:r>
          </a:p>
          <a:p>
            <a:endParaRPr lang="en-US" i="1" dirty="0"/>
          </a:p>
          <a:p>
            <a:r>
              <a:rPr lang="en-US" i="1" dirty="0"/>
              <a:t>Classical LIS: </a:t>
            </a:r>
            <a:r>
              <a:rPr lang="en-US" dirty="0"/>
              <a:t>sensation fully intact, only able to move eyes up and down.</a:t>
            </a:r>
          </a:p>
          <a:p>
            <a:endParaRPr lang="en-US" dirty="0"/>
          </a:p>
          <a:p>
            <a:r>
              <a:rPr lang="en-US" i="1" dirty="0"/>
              <a:t>Functional LIS: </a:t>
            </a:r>
            <a:r>
              <a:rPr lang="en-US" dirty="0"/>
              <a:t>sensation fully intact, can move but not manipulate objects.</a:t>
            </a:r>
          </a:p>
        </p:txBody>
      </p:sp>
      <p:sp>
        <p:nvSpPr>
          <p:cNvPr id="16" name="TextBox 15">
            <a:extLst>
              <a:ext uri="{FF2B5EF4-FFF2-40B4-BE49-F238E27FC236}">
                <a16:creationId xmlns:a16="http://schemas.microsoft.com/office/drawing/2014/main" id="{27A1845A-42C9-FC6C-5A65-243691D701E9}"/>
              </a:ext>
            </a:extLst>
          </p:cNvPr>
          <p:cNvSpPr txBox="1"/>
          <p:nvPr/>
        </p:nvSpPr>
        <p:spPr>
          <a:xfrm>
            <a:off x="1866900" y="-1676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2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8CA6-E071-F07B-6079-8B6406E6FBDA}"/>
              </a:ext>
            </a:extLst>
          </p:cNvPr>
          <p:cNvSpPr>
            <a:spLocks noGrp="1"/>
          </p:cNvSpPr>
          <p:nvPr>
            <p:ph type="title"/>
          </p:nvPr>
        </p:nvSpPr>
        <p:spPr/>
        <p:txBody>
          <a:bodyPr/>
          <a:lstStyle/>
          <a:p>
            <a:r>
              <a:rPr lang="en-US" dirty="0"/>
              <a:t>What influences those decisions? </a:t>
            </a:r>
          </a:p>
        </p:txBody>
      </p:sp>
      <p:sp>
        <p:nvSpPr>
          <p:cNvPr id="3" name="Content Placeholder 2">
            <a:extLst>
              <a:ext uri="{FF2B5EF4-FFF2-40B4-BE49-F238E27FC236}">
                <a16:creationId xmlns:a16="http://schemas.microsoft.com/office/drawing/2014/main" id="{182A769A-8268-53F7-4215-2B8CAE98738F}"/>
              </a:ext>
            </a:extLst>
          </p:cNvPr>
          <p:cNvSpPr>
            <a:spLocks noGrp="1"/>
          </p:cNvSpPr>
          <p:nvPr>
            <p:ph idx="1"/>
          </p:nvPr>
        </p:nvSpPr>
        <p:spPr>
          <a:xfrm>
            <a:off x="677334" y="1531917"/>
            <a:ext cx="8596668" cy="4509445"/>
          </a:xfrm>
        </p:spPr>
        <p:txBody>
          <a:bodyPr>
            <a:noAutofit/>
          </a:bodyPr>
          <a:lstStyle/>
          <a:p>
            <a:pPr>
              <a:spcBef>
                <a:spcPts val="0"/>
              </a:spcBef>
            </a:pPr>
            <a:r>
              <a:rPr lang="en-US" sz="2000" b="1" dirty="0"/>
              <a:t>Knowledge</a:t>
            </a:r>
          </a:p>
          <a:p>
            <a:pPr lvl="1">
              <a:spcBef>
                <a:spcPts val="0"/>
              </a:spcBef>
            </a:pPr>
            <a:r>
              <a:rPr lang="en-US" sz="2000" b="1" dirty="0"/>
              <a:t>of early recovery</a:t>
            </a:r>
          </a:p>
          <a:p>
            <a:pPr lvl="1">
              <a:spcBef>
                <a:spcPts val="0"/>
              </a:spcBef>
            </a:pPr>
            <a:r>
              <a:rPr lang="en-US" sz="2000" b="1" dirty="0"/>
              <a:t>of long-term survival</a:t>
            </a:r>
          </a:p>
          <a:p>
            <a:pPr lvl="1">
              <a:spcBef>
                <a:spcPts val="0"/>
              </a:spcBef>
            </a:pPr>
            <a:r>
              <a:rPr lang="en-US" sz="2000" b="1" dirty="0"/>
              <a:t>of possibilities</a:t>
            </a:r>
          </a:p>
          <a:p>
            <a:pPr lvl="1">
              <a:spcBef>
                <a:spcPts val="0"/>
              </a:spcBef>
            </a:pPr>
            <a:r>
              <a:rPr lang="en-US" sz="2000" b="1" dirty="0"/>
              <a:t>of quality of life</a:t>
            </a:r>
          </a:p>
          <a:p>
            <a:pPr marL="0" indent="0">
              <a:spcBef>
                <a:spcPts val="0"/>
              </a:spcBef>
              <a:buNone/>
            </a:pPr>
            <a:endParaRPr lang="en-US" sz="2000" b="1" dirty="0"/>
          </a:p>
          <a:p>
            <a:pPr>
              <a:spcBef>
                <a:spcPts val="0"/>
              </a:spcBef>
            </a:pPr>
            <a:r>
              <a:rPr lang="en-US" sz="2000" b="1" dirty="0"/>
              <a:t>Not necessarily technology</a:t>
            </a:r>
          </a:p>
          <a:p>
            <a:pPr lvl="1">
              <a:spcBef>
                <a:spcPts val="0"/>
              </a:spcBef>
            </a:pPr>
            <a:r>
              <a:rPr lang="en-US" sz="2000" b="1" dirty="0"/>
              <a:t>Our patients were studied before eye-gaze computers</a:t>
            </a:r>
          </a:p>
          <a:p>
            <a:pPr lvl="1">
              <a:spcBef>
                <a:spcPts val="0"/>
              </a:spcBef>
            </a:pPr>
            <a:r>
              <a:rPr lang="en-US" sz="2000" b="1" dirty="0"/>
              <a:t>But the new technology and internet accessibility help non-patients imagine their own quality of life with LIS</a:t>
            </a:r>
          </a:p>
          <a:p>
            <a:pPr marL="0" indent="0">
              <a:spcBef>
                <a:spcPts val="0"/>
              </a:spcBef>
              <a:buNone/>
            </a:pPr>
            <a:endParaRPr lang="en-US" sz="2000" b="1" dirty="0"/>
          </a:p>
          <a:p>
            <a:pPr>
              <a:spcBef>
                <a:spcPts val="0"/>
              </a:spcBef>
            </a:pPr>
            <a:r>
              <a:rPr lang="en-US" sz="2000" b="1" dirty="0"/>
              <a:t>Publicity stunts</a:t>
            </a:r>
          </a:p>
          <a:p>
            <a:pPr lvl="1">
              <a:spcBef>
                <a:spcPts val="0"/>
              </a:spcBef>
            </a:pPr>
            <a:r>
              <a:rPr lang="en-US" sz="2000" b="1" dirty="0" err="1"/>
              <a:t>Baube</a:t>
            </a:r>
            <a:r>
              <a:rPr lang="en-US" sz="2000" b="1" dirty="0"/>
              <a:t>, the physicist Steven Hawkings and others</a:t>
            </a:r>
          </a:p>
          <a:p>
            <a:pPr lvl="1">
              <a:spcBef>
                <a:spcPts val="0"/>
              </a:spcBef>
            </a:pPr>
            <a:r>
              <a:rPr lang="en-US" sz="2000" b="1" dirty="0"/>
              <a:t>Techno-gee-whiz stuff that grabs attention</a:t>
            </a:r>
          </a:p>
          <a:p>
            <a:pPr lvl="1">
              <a:spcBef>
                <a:spcPts val="0"/>
              </a:spcBef>
            </a:pPr>
            <a:r>
              <a:rPr lang="en-US" sz="2000" b="1" dirty="0"/>
              <a:t>OK, medical education efforts…</a:t>
            </a:r>
          </a:p>
        </p:txBody>
      </p:sp>
    </p:spTree>
    <p:extLst>
      <p:ext uri="{BB962C8B-B14F-4D97-AF65-F5344CB8AC3E}">
        <p14:creationId xmlns:p14="http://schemas.microsoft.com/office/powerpoint/2010/main" val="10141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B1C91-FD9F-D5B6-FABA-1FDB923482DB}"/>
              </a:ext>
            </a:extLst>
          </p:cNvPr>
          <p:cNvSpPr>
            <a:spLocks noGrp="1"/>
          </p:cNvSpPr>
          <p:nvPr>
            <p:ph idx="1"/>
          </p:nvPr>
        </p:nvSpPr>
        <p:spPr/>
        <p:txBody>
          <a:bodyPr>
            <a:normAutofit lnSpcReduction="10000"/>
          </a:bodyPr>
          <a:lstStyle/>
          <a:p>
            <a:r>
              <a:rPr lang="en-US" sz="2800" b="0" i="0" dirty="0">
                <a:solidFill>
                  <a:schemeClr val="tx1"/>
                </a:solidFill>
                <a:effectLst/>
              </a:rPr>
              <a:t>In 2010, former </a:t>
            </a:r>
            <a:r>
              <a:rPr lang="en-US" sz="2800" dirty="0">
                <a:solidFill>
                  <a:schemeClr val="tx1"/>
                </a:solidFill>
              </a:rPr>
              <a:t>Premiership </a:t>
            </a:r>
            <a:r>
              <a:rPr lang="en-US" sz="2800" b="0" i="0" dirty="0">
                <a:solidFill>
                  <a:schemeClr val="tx1"/>
                </a:solidFill>
                <a:effectLst/>
              </a:rPr>
              <a:t>footballer </a:t>
            </a:r>
            <a:r>
              <a:rPr lang="en-US" sz="2800" b="1" i="0" strike="noStrike" dirty="0">
                <a:solidFill>
                  <a:schemeClr val="tx1"/>
                </a:solidFill>
                <a:effectLst/>
                <a:hlinkClick r:id="rId2" tooltip="Gary Parkinson">
                  <a:extLst>
                    <a:ext uri="{A12FA001-AC4F-418D-AE19-62706E023703}">
                      <ahyp:hlinkClr xmlns:ahyp="http://schemas.microsoft.com/office/drawing/2018/hyperlinkcolor" val="tx"/>
                    </a:ext>
                  </a:extLst>
                </a:hlinkClick>
              </a:rPr>
              <a:t>Gary Parkinson</a:t>
            </a:r>
            <a:r>
              <a:rPr lang="en-US" sz="2800" b="0" i="0" dirty="0">
                <a:solidFill>
                  <a:schemeClr val="tx1"/>
                </a:solidFill>
                <a:effectLst/>
              </a:rPr>
              <a:t> had a massive stroke and was later diagnosed with locked-in syndrome.</a:t>
            </a:r>
            <a:r>
              <a:rPr lang="en-US" sz="2800" b="0" i="0" strike="noStrike" baseline="30000" dirty="0">
                <a:solidFill>
                  <a:schemeClr val="tx1"/>
                </a:solidFill>
                <a:effectLst/>
                <a:hlinkClick r:id="rId3">
                  <a:extLst>
                    <a:ext uri="{A12FA001-AC4F-418D-AE19-62706E023703}">
                      <ahyp:hlinkClr xmlns:ahyp="http://schemas.microsoft.com/office/drawing/2018/hyperlinkcolor" val="tx"/>
                    </a:ext>
                  </a:extLst>
                </a:hlinkClick>
              </a:rPr>
              <a:t>[16]</a:t>
            </a:r>
            <a:r>
              <a:rPr lang="en-US" sz="2800" b="0" i="0" dirty="0">
                <a:solidFill>
                  <a:schemeClr val="tx1"/>
                </a:solidFill>
                <a:effectLst/>
              </a:rPr>
              <a:t> This, however, has not ended his career in football, as he is now part of Middlesbrough F.C.’s scouting analysis team, watching potential players on DVD and relaying the verdict to the Middlesbrough manager Tony Mowbray solely through blinking.</a:t>
            </a:r>
            <a:endParaRPr lang="en-US" sz="2800" baseline="30000" dirty="0">
              <a:solidFill>
                <a:schemeClr val="tx1"/>
              </a:solidFill>
            </a:endParaRPr>
          </a:p>
          <a:p>
            <a:r>
              <a:rPr lang="en-US" dirty="0">
                <a:hlinkClick r:id="rId4"/>
              </a:rPr>
              <a:t>https://www.facebook.com/watch/?v=333670734449431</a:t>
            </a:r>
            <a:endParaRPr lang="en-US" dirty="0"/>
          </a:p>
          <a:p>
            <a:pPr marL="0" indent="0">
              <a:buNone/>
            </a:pPr>
            <a:endParaRPr lang="en-US" dirty="0"/>
          </a:p>
        </p:txBody>
      </p:sp>
      <p:sp>
        <p:nvSpPr>
          <p:cNvPr id="4" name="TextBox 3">
            <a:extLst>
              <a:ext uri="{FF2B5EF4-FFF2-40B4-BE49-F238E27FC236}">
                <a16:creationId xmlns:a16="http://schemas.microsoft.com/office/drawing/2014/main" id="{E2AC1EE8-5F99-954A-37F5-539F0D0ECE76}"/>
              </a:ext>
            </a:extLst>
          </p:cNvPr>
          <p:cNvSpPr txBox="1"/>
          <p:nvPr/>
        </p:nvSpPr>
        <p:spPr>
          <a:xfrm>
            <a:off x="677334" y="6271551"/>
            <a:ext cx="1626536" cy="307777"/>
          </a:xfrm>
          <a:prstGeom prst="rect">
            <a:avLst/>
          </a:prstGeom>
          <a:noFill/>
        </p:spPr>
        <p:txBody>
          <a:bodyPr wrap="none" rtlCol="0">
            <a:spAutoFit/>
          </a:bodyPr>
          <a:lstStyle/>
          <a:p>
            <a:r>
              <a:rPr lang="en-US" sz="1400" dirty="0"/>
              <a:t>Source: Wikipedia</a:t>
            </a:r>
          </a:p>
        </p:txBody>
      </p:sp>
      <p:pic>
        <p:nvPicPr>
          <p:cNvPr id="5" name="Picture 4">
            <a:extLst>
              <a:ext uri="{FF2B5EF4-FFF2-40B4-BE49-F238E27FC236}">
                <a16:creationId xmlns:a16="http://schemas.microsoft.com/office/drawing/2014/main" id="{2F54D15C-A108-0206-2139-3FB4F9E12524}"/>
              </a:ext>
            </a:extLst>
          </p:cNvPr>
          <p:cNvPicPr>
            <a:picLocks noChangeAspect="1"/>
          </p:cNvPicPr>
          <p:nvPr/>
        </p:nvPicPr>
        <p:blipFill>
          <a:blip r:embed="rId5"/>
          <a:stretch>
            <a:fillRect/>
          </a:stretch>
        </p:blipFill>
        <p:spPr>
          <a:xfrm>
            <a:off x="3396342" y="283851"/>
            <a:ext cx="3512935" cy="1646549"/>
          </a:xfrm>
          <a:prstGeom prst="rect">
            <a:avLst/>
          </a:prstGeom>
        </p:spPr>
      </p:pic>
    </p:spTree>
    <p:extLst>
      <p:ext uri="{BB962C8B-B14F-4D97-AF65-F5344CB8AC3E}">
        <p14:creationId xmlns:p14="http://schemas.microsoft.com/office/powerpoint/2010/main" val="85325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93EEB-8C22-67F9-F402-02BE1D57929B}"/>
              </a:ext>
            </a:extLst>
          </p:cNvPr>
          <p:cNvSpPr>
            <a:spLocks noGrp="1"/>
          </p:cNvSpPr>
          <p:nvPr>
            <p:ph idx="1"/>
          </p:nvPr>
        </p:nvSpPr>
        <p:spPr/>
        <p:txBody>
          <a:bodyPr>
            <a:normAutofit fontScale="92500" lnSpcReduction="20000"/>
          </a:bodyPr>
          <a:lstStyle/>
          <a:p>
            <a:r>
              <a:rPr lang="en-US" sz="2800" b="1" i="0" u="none" strike="noStrike" dirty="0">
                <a:solidFill>
                  <a:srgbClr val="3366CC"/>
                </a:solidFill>
                <a:effectLst/>
                <a:hlinkClick r:id="rId2" tooltip="Martin Pistorius"/>
              </a:rPr>
              <a:t>Martin Pistorius</a:t>
            </a:r>
            <a:r>
              <a:rPr lang="en-US" sz="2800" b="0" i="0" dirty="0">
                <a:solidFill>
                  <a:srgbClr val="202122"/>
                </a:solidFill>
                <a:effectLst/>
              </a:rPr>
              <a:t> began developing locked-in syndrome when he was 12 years old. He went into a coma for two to three years, after which point he slowly regained consciousness but was unable to communicate this to others until he was around 19 years of age. Now capable of some movement and able to communicate with a speech synthesizer, Pistorius works as a freelance web designer/developer and has published a book about his life entitled </a:t>
            </a:r>
            <a:r>
              <a:rPr lang="en-US" sz="2800" b="0" i="1" dirty="0">
                <a:solidFill>
                  <a:srgbClr val="202122"/>
                </a:solidFill>
                <a:effectLst/>
              </a:rPr>
              <a:t>Ghost Boy</a:t>
            </a:r>
            <a:r>
              <a:rPr lang="en-US" sz="2800" b="0" i="0" dirty="0">
                <a:solidFill>
                  <a:srgbClr val="202122"/>
                </a:solidFill>
                <a:effectLst/>
              </a:rPr>
              <a:t>.</a:t>
            </a:r>
          </a:p>
          <a:p>
            <a:r>
              <a:rPr lang="en-US" sz="2800" b="0" i="0" dirty="0">
                <a:solidFill>
                  <a:srgbClr val="202122"/>
                </a:solidFill>
                <a:effectLst/>
                <a:hlinkClick r:id="rId3"/>
              </a:rPr>
              <a:t>https://www.youtube.com/watch?v=nxgQw7YkAuQ</a:t>
            </a:r>
            <a:endParaRPr lang="en-US" sz="2800" b="0" i="0" dirty="0">
              <a:solidFill>
                <a:srgbClr val="202122"/>
              </a:solidFill>
              <a:effectLst/>
            </a:endParaRPr>
          </a:p>
          <a:p>
            <a:pPr marL="0" indent="0">
              <a:buNone/>
            </a:pPr>
            <a:endParaRPr lang="en-US" sz="2800" b="0" i="0" dirty="0">
              <a:solidFill>
                <a:srgbClr val="202122"/>
              </a:solidFill>
              <a:effectLst/>
            </a:endParaRPr>
          </a:p>
          <a:p>
            <a:endParaRPr lang="en-US" dirty="0"/>
          </a:p>
        </p:txBody>
      </p:sp>
      <p:sp>
        <p:nvSpPr>
          <p:cNvPr id="4" name="TextBox 3">
            <a:extLst>
              <a:ext uri="{FF2B5EF4-FFF2-40B4-BE49-F238E27FC236}">
                <a16:creationId xmlns:a16="http://schemas.microsoft.com/office/drawing/2014/main" id="{474B0162-9E2A-3FD7-2A6D-C8B1DB96E2C3}"/>
              </a:ext>
            </a:extLst>
          </p:cNvPr>
          <p:cNvSpPr txBox="1"/>
          <p:nvPr/>
        </p:nvSpPr>
        <p:spPr>
          <a:xfrm>
            <a:off x="677334" y="6271551"/>
            <a:ext cx="1626536" cy="307777"/>
          </a:xfrm>
          <a:prstGeom prst="rect">
            <a:avLst/>
          </a:prstGeom>
          <a:noFill/>
        </p:spPr>
        <p:txBody>
          <a:bodyPr wrap="none" rtlCol="0">
            <a:spAutoFit/>
          </a:bodyPr>
          <a:lstStyle/>
          <a:p>
            <a:r>
              <a:rPr lang="en-US" sz="1400" dirty="0"/>
              <a:t>Source: Wikipedia</a:t>
            </a:r>
          </a:p>
        </p:txBody>
      </p:sp>
      <p:pic>
        <p:nvPicPr>
          <p:cNvPr id="5" name="Picture 4">
            <a:extLst>
              <a:ext uri="{FF2B5EF4-FFF2-40B4-BE49-F238E27FC236}">
                <a16:creationId xmlns:a16="http://schemas.microsoft.com/office/drawing/2014/main" id="{F3C909FA-AB2F-8A59-767F-0A53E5EC0546}"/>
              </a:ext>
            </a:extLst>
          </p:cNvPr>
          <p:cNvPicPr>
            <a:picLocks noChangeAspect="1"/>
          </p:cNvPicPr>
          <p:nvPr/>
        </p:nvPicPr>
        <p:blipFill>
          <a:blip r:embed="rId4"/>
          <a:stretch>
            <a:fillRect/>
          </a:stretch>
        </p:blipFill>
        <p:spPr>
          <a:xfrm>
            <a:off x="4310116" y="609600"/>
            <a:ext cx="2382735" cy="1613974"/>
          </a:xfrm>
          <a:prstGeom prst="rect">
            <a:avLst/>
          </a:prstGeom>
        </p:spPr>
      </p:pic>
      <p:sp>
        <p:nvSpPr>
          <p:cNvPr id="7" name="Title 6">
            <a:extLst>
              <a:ext uri="{FF2B5EF4-FFF2-40B4-BE49-F238E27FC236}">
                <a16:creationId xmlns:a16="http://schemas.microsoft.com/office/drawing/2014/main" id="{A057CD56-E05B-9DC6-FAC6-1DC7ADE05FC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83378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BD240E-D4ED-5FDF-ECEF-F485315FAEA4}"/>
              </a:ext>
            </a:extLst>
          </p:cNvPr>
          <p:cNvSpPr>
            <a:spLocks noGrp="1"/>
          </p:cNvSpPr>
          <p:nvPr>
            <p:ph idx="1"/>
          </p:nvPr>
        </p:nvSpPr>
        <p:spPr/>
        <p:txBody>
          <a:bodyPr>
            <a:normAutofit fontScale="77500" lnSpcReduction="20000"/>
          </a:bodyPr>
          <a:lstStyle/>
          <a:p>
            <a:r>
              <a:rPr lang="en-US" sz="2900" dirty="0"/>
              <a:t>Nick Chisholm (born 1973 in Dunedin, New Zealand), the brother of Survivor NZ host Matt Chisholm, had a series of mini-strokes, culminating in a massive brainstem stroke during a rugby game at the age of 27 on 29 July 2000. He has since recovered some muscle usage, and has become a bodybuilder and a personal trainer for other disabled people. He cannot speak and communicates via pointedly moving his eyes around a clear plastic board with letters and number on it to spell out what he wants to say. On March 26, 2020, his wife Nicola gave birth to triplets, conceived with Nick via IVF.</a:t>
            </a:r>
          </a:p>
          <a:p>
            <a:r>
              <a:rPr lang="en-US" sz="2900" dirty="0">
                <a:hlinkClick r:id="rId2"/>
              </a:rPr>
              <a:t>https://www.facebook.com/reel/1070103257387148</a:t>
            </a:r>
            <a:endParaRPr lang="en-US" sz="2900" dirty="0"/>
          </a:p>
        </p:txBody>
      </p:sp>
      <p:sp>
        <p:nvSpPr>
          <p:cNvPr id="4" name="TextBox 3">
            <a:extLst>
              <a:ext uri="{FF2B5EF4-FFF2-40B4-BE49-F238E27FC236}">
                <a16:creationId xmlns:a16="http://schemas.microsoft.com/office/drawing/2014/main" id="{DB2B151B-9811-F441-5983-473831207DC5}"/>
              </a:ext>
            </a:extLst>
          </p:cNvPr>
          <p:cNvSpPr txBox="1"/>
          <p:nvPr/>
        </p:nvSpPr>
        <p:spPr>
          <a:xfrm>
            <a:off x="677334" y="6271551"/>
            <a:ext cx="1626536" cy="307777"/>
          </a:xfrm>
          <a:prstGeom prst="rect">
            <a:avLst/>
          </a:prstGeom>
          <a:noFill/>
        </p:spPr>
        <p:txBody>
          <a:bodyPr wrap="none" rtlCol="0">
            <a:spAutoFit/>
          </a:bodyPr>
          <a:lstStyle/>
          <a:p>
            <a:r>
              <a:rPr lang="en-US" sz="1400" dirty="0"/>
              <a:t>Source: Wikipedia</a:t>
            </a:r>
          </a:p>
        </p:txBody>
      </p:sp>
      <p:pic>
        <p:nvPicPr>
          <p:cNvPr id="7" name="Picture 6">
            <a:extLst>
              <a:ext uri="{FF2B5EF4-FFF2-40B4-BE49-F238E27FC236}">
                <a16:creationId xmlns:a16="http://schemas.microsoft.com/office/drawing/2014/main" id="{3A6E4187-7F30-6D06-9450-CA36CBB3C481}"/>
              </a:ext>
            </a:extLst>
          </p:cNvPr>
          <p:cNvPicPr>
            <a:picLocks noChangeAspect="1"/>
          </p:cNvPicPr>
          <p:nvPr/>
        </p:nvPicPr>
        <p:blipFill>
          <a:blip r:embed="rId3"/>
          <a:stretch>
            <a:fillRect/>
          </a:stretch>
        </p:blipFill>
        <p:spPr>
          <a:xfrm>
            <a:off x="4536373" y="276505"/>
            <a:ext cx="2105891" cy="1653895"/>
          </a:xfrm>
          <a:prstGeom prst="rect">
            <a:avLst/>
          </a:prstGeom>
        </p:spPr>
      </p:pic>
      <p:sp>
        <p:nvSpPr>
          <p:cNvPr id="9" name="Title 8">
            <a:extLst>
              <a:ext uri="{FF2B5EF4-FFF2-40B4-BE49-F238E27FC236}">
                <a16:creationId xmlns:a16="http://schemas.microsoft.com/office/drawing/2014/main" id="{033DA83E-B276-5718-88EC-1E4F1002BC8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0699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ACE01-3A2D-FB6E-9B78-0B2DB168D0EF}"/>
              </a:ext>
            </a:extLst>
          </p:cNvPr>
          <p:cNvSpPr>
            <a:spLocks noGrp="1"/>
          </p:cNvSpPr>
          <p:nvPr>
            <p:ph idx="1"/>
          </p:nvPr>
        </p:nvSpPr>
        <p:spPr/>
        <p:txBody>
          <a:bodyPr/>
          <a:lstStyle/>
          <a:p>
            <a:r>
              <a:rPr lang="en-US" sz="2800" b="1" i="0" u="none" strike="noStrike" dirty="0">
                <a:solidFill>
                  <a:srgbClr val="3366CC"/>
                </a:solidFill>
                <a:effectLst/>
                <a:hlinkClick r:id="rId2" tooltip="Tempt One"/>
              </a:rPr>
              <a:t>Tony Quan</a:t>
            </a:r>
            <a:r>
              <a:rPr lang="en-US" sz="2800" b="0" i="0" dirty="0">
                <a:solidFill>
                  <a:srgbClr val="202122"/>
                </a:solidFill>
                <a:effectLst/>
              </a:rPr>
              <a:t>, a graffiti artist, was diagnosed with the nerve disorder ALS in 2003, which eventually left him fully paralyzed except for his eyes. Quan used the </a:t>
            </a:r>
            <a:r>
              <a:rPr lang="en-US" sz="2800" b="0" i="0" dirty="0" err="1">
                <a:solidFill>
                  <a:srgbClr val="202122"/>
                </a:solidFill>
                <a:effectLst/>
              </a:rPr>
              <a:t>EyeWriter</a:t>
            </a:r>
            <a:r>
              <a:rPr lang="en-US" sz="2800" b="0" i="0" dirty="0">
                <a:solidFill>
                  <a:srgbClr val="202122"/>
                </a:solidFill>
                <a:effectLst/>
              </a:rPr>
              <a:t> technology to communicate his art and has since had his work </a:t>
            </a:r>
            <a:r>
              <a:rPr lang="en-US" b="0" i="0" dirty="0">
                <a:solidFill>
                  <a:srgbClr val="202122"/>
                </a:solidFill>
                <a:effectLst/>
              </a:rPr>
              <a:t>displayed in numerous art shows nationally</a:t>
            </a:r>
          </a:p>
          <a:p>
            <a:r>
              <a:rPr lang="en-US" dirty="0">
                <a:hlinkClick r:id="rId3"/>
              </a:rPr>
              <a:t>https://www.notimpossible.com/projects/tempt-and-the-eye-writer</a:t>
            </a:r>
            <a:endParaRPr lang="en-US" dirty="0"/>
          </a:p>
          <a:p>
            <a:endParaRPr lang="en-US" dirty="0"/>
          </a:p>
        </p:txBody>
      </p:sp>
      <p:sp>
        <p:nvSpPr>
          <p:cNvPr id="4" name="TextBox 3">
            <a:extLst>
              <a:ext uri="{FF2B5EF4-FFF2-40B4-BE49-F238E27FC236}">
                <a16:creationId xmlns:a16="http://schemas.microsoft.com/office/drawing/2014/main" id="{F0A4767C-A109-F5BA-D7DC-482A8A1ED244}"/>
              </a:ext>
            </a:extLst>
          </p:cNvPr>
          <p:cNvSpPr txBox="1"/>
          <p:nvPr/>
        </p:nvSpPr>
        <p:spPr>
          <a:xfrm>
            <a:off x="677334" y="6271551"/>
            <a:ext cx="1626536" cy="307777"/>
          </a:xfrm>
          <a:prstGeom prst="rect">
            <a:avLst/>
          </a:prstGeom>
          <a:noFill/>
        </p:spPr>
        <p:txBody>
          <a:bodyPr wrap="none" rtlCol="0">
            <a:spAutoFit/>
          </a:bodyPr>
          <a:lstStyle/>
          <a:p>
            <a:r>
              <a:rPr lang="en-US" sz="1400" dirty="0"/>
              <a:t>Source: Wikipedia</a:t>
            </a:r>
          </a:p>
        </p:txBody>
      </p:sp>
      <p:pic>
        <p:nvPicPr>
          <p:cNvPr id="5" name="Picture 4">
            <a:extLst>
              <a:ext uri="{FF2B5EF4-FFF2-40B4-BE49-F238E27FC236}">
                <a16:creationId xmlns:a16="http://schemas.microsoft.com/office/drawing/2014/main" id="{B3A9F96B-8978-B88E-4DCF-FB5D80BFDE8E}"/>
              </a:ext>
            </a:extLst>
          </p:cNvPr>
          <p:cNvPicPr>
            <a:picLocks noChangeAspect="1"/>
          </p:cNvPicPr>
          <p:nvPr/>
        </p:nvPicPr>
        <p:blipFill>
          <a:blip r:embed="rId4"/>
          <a:stretch>
            <a:fillRect/>
          </a:stretch>
        </p:blipFill>
        <p:spPr>
          <a:xfrm>
            <a:off x="3235036" y="370016"/>
            <a:ext cx="2860964" cy="1799967"/>
          </a:xfrm>
          <a:prstGeom prst="rect">
            <a:avLst/>
          </a:prstGeom>
        </p:spPr>
      </p:pic>
      <p:sp>
        <p:nvSpPr>
          <p:cNvPr id="7" name="Title 6">
            <a:extLst>
              <a:ext uri="{FF2B5EF4-FFF2-40B4-BE49-F238E27FC236}">
                <a16:creationId xmlns:a16="http://schemas.microsoft.com/office/drawing/2014/main" id="{CF025627-B9A4-8336-F3D8-3AE5FFF7E16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56911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C6FC-80CE-3D56-13A2-43F49F8C1563}"/>
              </a:ext>
            </a:extLst>
          </p:cNvPr>
          <p:cNvSpPr>
            <a:spLocks noGrp="1"/>
          </p:cNvSpPr>
          <p:nvPr>
            <p:ph type="title"/>
          </p:nvPr>
        </p:nvSpPr>
        <p:spPr/>
        <p:txBody>
          <a:bodyPr/>
          <a:lstStyle/>
          <a:p>
            <a:r>
              <a:rPr lang="en-US" dirty="0"/>
              <a:t>Some pertinent references:</a:t>
            </a:r>
          </a:p>
        </p:txBody>
      </p:sp>
      <p:sp>
        <p:nvSpPr>
          <p:cNvPr id="3" name="Content Placeholder 2">
            <a:extLst>
              <a:ext uri="{FF2B5EF4-FFF2-40B4-BE49-F238E27FC236}">
                <a16:creationId xmlns:a16="http://schemas.microsoft.com/office/drawing/2014/main" id="{20CE62C5-6EAD-7274-DB25-3445A0ACE882}"/>
              </a:ext>
            </a:extLst>
          </p:cNvPr>
          <p:cNvSpPr>
            <a:spLocks noGrp="1"/>
          </p:cNvSpPr>
          <p:nvPr>
            <p:ph idx="1"/>
          </p:nvPr>
        </p:nvSpPr>
        <p:spPr>
          <a:xfrm>
            <a:off x="2231136" y="2363724"/>
            <a:ext cx="7729728" cy="4021836"/>
          </a:xfrm>
        </p:spPr>
        <p:txBody>
          <a:bodyPr>
            <a:noAutofit/>
          </a:bodyPr>
          <a:lstStyle/>
          <a:p>
            <a:pPr>
              <a:spcBef>
                <a:spcPts val="0"/>
              </a:spcBef>
            </a:pPr>
            <a:r>
              <a:rPr lang="en-US" sz="1200" dirty="0">
                <a:effectLst/>
                <a:latin typeface="Times New Roman" panose="02020603050405020304" pitchFamily="18" charset="0"/>
                <a:ea typeface="Times New Roman" panose="02020603050405020304" pitchFamily="18" charset="0"/>
              </a:rPr>
              <a:t>Haig AJ, Katz RT, Sahgal V:  Locked‑in syndrome: A review of the literature. Current Concepts </a:t>
            </a:r>
            <a:r>
              <a:rPr lang="en-US" sz="1200" dirty="0" err="1">
                <a:effectLst/>
                <a:latin typeface="Times New Roman" panose="02020603050405020304" pitchFamily="18" charset="0"/>
                <a:ea typeface="Times New Roman" panose="02020603050405020304" pitchFamily="18" charset="0"/>
              </a:rPr>
              <a:t>Rehabil</a:t>
            </a:r>
            <a:r>
              <a:rPr lang="en-US" sz="1200" dirty="0">
                <a:effectLst/>
                <a:latin typeface="Times New Roman" panose="02020603050405020304" pitchFamily="18" charset="0"/>
                <a:ea typeface="Times New Roman" panose="02020603050405020304" pitchFamily="18" charset="0"/>
              </a:rPr>
              <a:t> Med 3:12-16, 1989.</a:t>
            </a:r>
          </a:p>
          <a:p>
            <a:pPr>
              <a:spcBef>
                <a:spcPts val="0"/>
              </a:spcBef>
            </a:pPr>
            <a:r>
              <a:rPr lang="en-US" sz="1200" b="0" i="0" dirty="0">
                <a:solidFill>
                  <a:srgbClr val="000000"/>
                </a:solidFill>
                <a:effectLst/>
                <a:latin typeface="Times New Roman" panose="02020603050405020304" pitchFamily="18" charset="0"/>
              </a:rPr>
              <a:t>Doble JE, Haig AJ, Anderson C, Katz R. Impairment, activity, participation, life satisfaction, and survival in persons with locked-in syndrome for over a decade: follow-up on a previously reported cohort. J Head Trauma </a:t>
            </a:r>
            <a:r>
              <a:rPr lang="en-US" sz="1200" b="0" i="0" dirty="0" err="1">
                <a:solidFill>
                  <a:srgbClr val="000000"/>
                </a:solidFill>
                <a:effectLst/>
                <a:latin typeface="Times New Roman" panose="02020603050405020304" pitchFamily="18" charset="0"/>
              </a:rPr>
              <a:t>Rehabil</a:t>
            </a:r>
            <a:r>
              <a:rPr lang="en-US" sz="1200" b="0" i="0" dirty="0">
                <a:solidFill>
                  <a:srgbClr val="000000"/>
                </a:solidFill>
                <a:effectLst/>
                <a:latin typeface="Times New Roman" panose="02020603050405020304" pitchFamily="18" charset="0"/>
              </a:rPr>
              <a:t>. 2003 Sep-Oct;18(5):435-44.</a:t>
            </a:r>
          </a:p>
          <a:p>
            <a:pPr>
              <a:spcBef>
                <a:spcPts val="0"/>
              </a:spcBef>
            </a:pPr>
            <a:r>
              <a:rPr lang="en-US" sz="1200" b="0" i="0" dirty="0">
                <a:solidFill>
                  <a:srgbClr val="000000"/>
                </a:solidFill>
                <a:effectLst/>
                <a:latin typeface="Times New Roman" panose="02020603050405020304" pitchFamily="18" charset="0"/>
              </a:rPr>
              <a:t>Katz RT, Haig AJ, Clark BB, DiPaola RJ. Long-term survival, prognosis, and life-care planning for 29 patients with chronic locked-in syndrome. Arch Phys Med </a:t>
            </a:r>
            <a:r>
              <a:rPr lang="en-US" sz="1200" b="0" i="0" dirty="0" err="1">
                <a:solidFill>
                  <a:srgbClr val="000000"/>
                </a:solidFill>
                <a:effectLst/>
                <a:latin typeface="Times New Roman" panose="02020603050405020304" pitchFamily="18" charset="0"/>
              </a:rPr>
              <a:t>Rehabil</a:t>
            </a:r>
            <a:r>
              <a:rPr lang="en-US" sz="1200" b="0" i="0" dirty="0">
                <a:solidFill>
                  <a:srgbClr val="000000"/>
                </a:solidFill>
                <a:effectLst/>
                <a:latin typeface="Times New Roman" panose="02020603050405020304" pitchFamily="18" charset="0"/>
              </a:rPr>
              <a:t>. 1992 May;73(5):403-8.</a:t>
            </a:r>
          </a:p>
          <a:p>
            <a:pPr>
              <a:spcBef>
                <a:spcPts val="0"/>
              </a:spcBef>
            </a:pPr>
            <a:r>
              <a:rPr lang="en-US" sz="1200" b="0" i="0" dirty="0">
                <a:solidFill>
                  <a:srgbClr val="000000"/>
                </a:solidFill>
                <a:effectLst/>
                <a:latin typeface="Times New Roman" panose="02020603050405020304" pitchFamily="18" charset="0"/>
              </a:rPr>
              <a:t>Haig AJ, Katz RT, Sahgal V. Mortality and complications of the locked-in syndrome. Arch Phys Med </a:t>
            </a:r>
            <a:r>
              <a:rPr lang="en-US" sz="1200" b="0" i="0" dirty="0" err="1">
                <a:solidFill>
                  <a:srgbClr val="000000"/>
                </a:solidFill>
                <a:effectLst/>
                <a:latin typeface="Times New Roman" panose="02020603050405020304" pitchFamily="18" charset="0"/>
              </a:rPr>
              <a:t>Rehabil</a:t>
            </a:r>
            <a:r>
              <a:rPr lang="en-US" sz="1200" b="0" i="0" dirty="0">
                <a:solidFill>
                  <a:srgbClr val="000000"/>
                </a:solidFill>
                <a:effectLst/>
                <a:latin typeface="Times New Roman" panose="02020603050405020304" pitchFamily="18" charset="0"/>
              </a:rPr>
              <a:t>. 1987 Jan;68(1):24-7.</a:t>
            </a:r>
          </a:p>
          <a:p>
            <a:pPr>
              <a:spcBef>
                <a:spcPts val="0"/>
              </a:spcBef>
            </a:pPr>
            <a:r>
              <a:rPr lang="en-US" sz="1200" dirty="0">
                <a:effectLst/>
                <a:latin typeface="Times New Roman" panose="02020603050405020304" pitchFamily="18" charset="0"/>
                <a:ea typeface="Times New Roman" panose="02020603050405020304" pitchFamily="18" charset="0"/>
              </a:rPr>
              <a:t>Haig AJ, Ho K-C, Ludwig G:  Clinical, physiologic, and pathologic evidence for </a:t>
            </a:r>
            <a:r>
              <a:rPr lang="en-US" sz="1200" dirty="0" err="1">
                <a:effectLst/>
                <a:latin typeface="Times New Roman" panose="02020603050405020304" pitchFamily="18" charset="0"/>
                <a:ea typeface="Times New Roman" panose="02020603050405020304" pitchFamily="18" charset="0"/>
              </a:rPr>
              <a:t>vagus</a:t>
            </a:r>
            <a:r>
              <a:rPr lang="en-US" sz="1200" dirty="0">
                <a:effectLst/>
                <a:latin typeface="Times New Roman" panose="02020603050405020304" pitchFamily="18" charset="0"/>
                <a:ea typeface="Times New Roman" panose="02020603050405020304" pitchFamily="18" charset="0"/>
              </a:rPr>
              <a:t> dysfunction in a case of traumatic brain injury.  J Trauma 40(3):441-444, 1996. </a:t>
            </a:r>
          </a:p>
          <a:p>
            <a:pPr>
              <a:spcBef>
                <a:spcPts val="0"/>
              </a:spcBef>
            </a:pPr>
            <a:r>
              <a:rPr lang="en-US" sz="1200" dirty="0">
                <a:effectLst/>
                <a:latin typeface="Times New Roman" panose="02020603050405020304" pitchFamily="18" charset="0"/>
                <a:ea typeface="Times New Roman" panose="02020603050405020304" pitchFamily="18" charset="0"/>
              </a:rPr>
              <a:t>Haig AJ:  ‘I really got to know my patient in the morgue.’  Medical Economics 75(8)116-124, 1998. </a:t>
            </a:r>
          </a:p>
          <a:p>
            <a:pPr>
              <a:spcBef>
                <a:spcPts val="0"/>
              </a:spcBef>
            </a:pPr>
            <a:r>
              <a:rPr lang="en-US" sz="1200" dirty="0">
                <a:effectLst/>
                <a:latin typeface="Times New Roman" panose="02020603050405020304" pitchFamily="18" charset="0"/>
                <a:ea typeface="Times New Roman" panose="02020603050405020304" pitchFamily="18" charset="0"/>
              </a:rPr>
              <a:t>Wu, </a:t>
            </a:r>
            <a:r>
              <a:rPr lang="en-US" sz="1200" dirty="0" err="1">
                <a:effectLst/>
                <a:latin typeface="Times New Roman" panose="02020603050405020304" pitchFamily="18" charset="0"/>
                <a:ea typeface="Times New Roman" panose="02020603050405020304" pitchFamily="18" charset="0"/>
              </a:rPr>
              <a:t>Yeongchi</a:t>
            </a:r>
            <a:r>
              <a:rPr lang="en-US" sz="1200" dirty="0">
                <a:effectLst/>
                <a:latin typeface="Times New Roman" panose="02020603050405020304" pitchFamily="18" charset="0"/>
                <a:ea typeface="Times New Roman" panose="02020603050405020304" pitchFamily="18" charset="0"/>
              </a:rPr>
              <a:t> et al. User-friendly communication board for nonverbal, severely physically disabled individuals Archives of Physical Medicine and Rehabilitation, Volume 66, Issue 12, 827 – 828, 1985</a:t>
            </a:r>
          </a:p>
          <a:p>
            <a:pPr>
              <a:spcBef>
                <a:spcPts val="0"/>
              </a:spcBef>
            </a:pPr>
            <a:r>
              <a:rPr lang="en-US" sz="1200" b="0" i="0" dirty="0">
                <a:solidFill>
                  <a:srgbClr val="1B1B1B"/>
                </a:solidFill>
                <a:effectLst/>
                <a:latin typeface="Roboto Mono Web"/>
              </a:rPr>
              <a:t>Rousseau MC, </a:t>
            </a:r>
            <a:r>
              <a:rPr lang="en-US" sz="1200" b="0" i="0" dirty="0" err="1">
                <a:solidFill>
                  <a:srgbClr val="1B1B1B"/>
                </a:solidFill>
                <a:effectLst/>
                <a:latin typeface="Roboto Mono Web"/>
              </a:rPr>
              <a:t>Baumstarck</a:t>
            </a:r>
            <a:r>
              <a:rPr lang="en-US" sz="1200" b="0" i="0" dirty="0">
                <a:solidFill>
                  <a:srgbClr val="1B1B1B"/>
                </a:solidFill>
                <a:effectLst/>
                <a:latin typeface="Roboto Mono Web"/>
              </a:rPr>
              <a:t> K, Alessandrini M, Blandin V, Billette de </a:t>
            </a:r>
            <a:r>
              <a:rPr lang="en-US" sz="1200" b="0" i="0" dirty="0" err="1">
                <a:solidFill>
                  <a:srgbClr val="1B1B1B"/>
                </a:solidFill>
                <a:effectLst/>
                <a:latin typeface="Roboto Mono Web"/>
              </a:rPr>
              <a:t>Villemeur</a:t>
            </a:r>
            <a:r>
              <a:rPr lang="en-US" sz="1200" b="0" i="0" dirty="0">
                <a:solidFill>
                  <a:srgbClr val="1B1B1B"/>
                </a:solidFill>
                <a:effectLst/>
                <a:latin typeface="Roboto Mono Web"/>
              </a:rPr>
              <a:t> T, </a:t>
            </a:r>
            <a:r>
              <a:rPr lang="en-US" sz="1200" b="0" i="0" dirty="0" err="1">
                <a:solidFill>
                  <a:srgbClr val="1B1B1B"/>
                </a:solidFill>
                <a:effectLst/>
                <a:latin typeface="Roboto Mono Web"/>
              </a:rPr>
              <a:t>Auquier</a:t>
            </a:r>
            <a:r>
              <a:rPr lang="en-US" sz="1200" b="0" i="0" dirty="0">
                <a:solidFill>
                  <a:srgbClr val="1B1B1B"/>
                </a:solidFill>
                <a:effectLst/>
                <a:latin typeface="Roboto Mono Web"/>
              </a:rPr>
              <a:t> P. Quality of life in patients with locked-in syndrome: Evolution over a 6-year period. </a:t>
            </a:r>
            <a:r>
              <a:rPr lang="en-US" sz="1200" b="0" i="0" dirty="0" err="1">
                <a:solidFill>
                  <a:srgbClr val="1B1B1B"/>
                </a:solidFill>
                <a:effectLst/>
                <a:latin typeface="Roboto Mono Web"/>
              </a:rPr>
              <a:t>Orphanet</a:t>
            </a:r>
            <a:r>
              <a:rPr lang="en-US" sz="1200" b="0" i="0" dirty="0">
                <a:solidFill>
                  <a:srgbClr val="1B1B1B"/>
                </a:solidFill>
                <a:effectLst/>
                <a:latin typeface="Roboto Mono Web"/>
              </a:rPr>
              <a:t> J Rare Dis. 2015 Jul 19;10:88. </a:t>
            </a:r>
          </a:p>
          <a:p>
            <a:pPr>
              <a:spcBef>
                <a:spcPts val="0"/>
              </a:spcBef>
            </a:pPr>
            <a:r>
              <a:rPr lang="en-US" sz="1200" b="0" i="0" dirty="0">
                <a:solidFill>
                  <a:srgbClr val="333333"/>
                </a:solidFill>
                <a:effectLst/>
                <a:latin typeface="Open Sans" panose="020B0606030504020204" pitchFamily="34" charset="0"/>
              </a:rPr>
              <a:t>Schnetzer L, McCoy M, Bergmann J, Kunz A, Leis S, Trinka E. Locked-in syndrome revisited. </a:t>
            </a:r>
            <a:r>
              <a:rPr lang="en-US" sz="1200" b="0" i="1" dirty="0">
                <a:solidFill>
                  <a:srgbClr val="333333"/>
                </a:solidFill>
                <a:effectLst/>
                <a:latin typeface="Open Sans" panose="020B0606030504020204" pitchFamily="34" charset="0"/>
              </a:rPr>
              <a:t>Therapeutic Advances in Neurological Disorders</a:t>
            </a:r>
            <a:r>
              <a:rPr lang="en-US" sz="1200" b="0" i="0" dirty="0">
                <a:solidFill>
                  <a:srgbClr val="333333"/>
                </a:solidFill>
                <a:effectLst/>
                <a:latin typeface="Open Sans" panose="020B0606030504020204" pitchFamily="34" charset="0"/>
              </a:rPr>
              <a:t>. 2023;16. doi:</a:t>
            </a:r>
            <a:r>
              <a:rPr lang="en-US" sz="1200" b="0" i="0" u="sng" dirty="0">
                <a:solidFill>
                  <a:srgbClr val="046FF8"/>
                </a:solidFill>
                <a:effectLst/>
                <a:latin typeface="Open Sans" panose="020B0606030504020204" pitchFamily="34" charset="0"/>
                <a:hlinkClick r:id="rId2"/>
              </a:rPr>
              <a:t>10.1177/17562864231160873</a:t>
            </a:r>
            <a:endParaRPr lang="en-US" sz="1200" b="0" i="0" u="sng" dirty="0">
              <a:solidFill>
                <a:srgbClr val="046FF8"/>
              </a:solidFill>
              <a:effectLst/>
              <a:latin typeface="Open Sans" panose="020B0606030504020204" pitchFamily="34" charset="0"/>
            </a:endParaRPr>
          </a:p>
          <a:p>
            <a:pPr>
              <a:spcBef>
                <a:spcPts val="0"/>
              </a:spcBef>
            </a:pPr>
            <a:r>
              <a:rPr lang="en-US" sz="1200" b="0" i="0" dirty="0">
                <a:solidFill>
                  <a:srgbClr val="333333"/>
                </a:solidFill>
                <a:effectLst/>
                <a:latin typeface="Open Sans" panose="020B0606030504020204" pitchFamily="34" charset="0"/>
              </a:rPr>
              <a:t>Pearce JM. The locked in syndrome. </a:t>
            </a:r>
            <a:r>
              <a:rPr lang="en-US" sz="1200" b="0" i="1" dirty="0">
                <a:solidFill>
                  <a:srgbClr val="333333"/>
                </a:solidFill>
                <a:effectLst/>
                <a:latin typeface="Open Sans" panose="020B0606030504020204" pitchFamily="34" charset="0"/>
              </a:rPr>
              <a:t>Br Med J</a:t>
            </a:r>
            <a:r>
              <a:rPr lang="en-US" sz="1200" b="0" i="0" dirty="0">
                <a:solidFill>
                  <a:srgbClr val="333333"/>
                </a:solidFill>
                <a:effectLst/>
                <a:latin typeface="Open Sans" panose="020B0606030504020204" pitchFamily="34" charset="0"/>
              </a:rPr>
              <a:t> 1987; 294: 198–199</a:t>
            </a:r>
          </a:p>
          <a:p>
            <a:pPr>
              <a:spcBef>
                <a:spcPts val="0"/>
              </a:spcBef>
            </a:pPr>
            <a:r>
              <a:rPr lang="en-US" sz="1200" b="0" i="0" dirty="0" err="1">
                <a:solidFill>
                  <a:srgbClr val="333333"/>
                </a:solidFill>
                <a:effectLst/>
                <a:latin typeface="Open Sans" panose="020B0606030504020204" pitchFamily="34" charset="0"/>
              </a:rPr>
              <a:t>Demertzi</a:t>
            </a:r>
            <a:r>
              <a:rPr lang="en-US" sz="1200" b="0" i="0" dirty="0">
                <a:solidFill>
                  <a:srgbClr val="333333"/>
                </a:solidFill>
                <a:effectLst/>
                <a:latin typeface="Open Sans" panose="020B0606030504020204" pitchFamily="34" charset="0"/>
              </a:rPr>
              <a:t> A, </a:t>
            </a:r>
            <a:r>
              <a:rPr lang="en-US" sz="1200" b="0" i="0" dirty="0" err="1">
                <a:solidFill>
                  <a:srgbClr val="333333"/>
                </a:solidFill>
                <a:effectLst/>
                <a:latin typeface="Open Sans" panose="020B0606030504020204" pitchFamily="34" charset="0"/>
              </a:rPr>
              <a:t>Jox</a:t>
            </a:r>
            <a:r>
              <a:rPr lang="en-US" sz="1200" b="0" i="0" dirty="0">
                <a:solidFill>
                  <a:srgbClr val="333333"/>
                </a:solidFill>
                <a:effectLst/>
                <a:latin typeface="Open Sans" panose="020B0606030504020204" pitchFamily="34" charset="0"/>
              </a:rPr>
              <a:t> RJ, Racine E, et al. A European survey on attitudes towards pain and end-of-life issues in locked-in syndrome. </a:t>
            </a:r>
            <a:r>
              <a:rPr lang="en-US" sz="1200" b="0" i="1" dirty="0">
                <a:solidFill>
                  <a:srgbClr val="333333"/>
                </a:solidFill>
                <a:effectLst/>
                <a:latin typeface="Open Sans" panose="020B0606030504020204" pitchFamily="34" charset="0"/>
              </a:rPr>
              <a:t>Brain </a:t>
            </a:r>
            <a:r>
              <a:rPr lang="en-US" sz="1200" b="0" i="1" dirty="0" err="1">
                <a:solidFill>
                  <a:srgbClr val="333333"/>
                </a:solidFill>
                <a:effectLst/>
                <a:latin typeface="Open Sans" panose="020B0606030504020204" pitchFamily="34" charset="0"/>
              </a:rPr>
              <a:t>Inj</a:t>
            </a:r>
            <a:r>
              <a:rPr lang="en-US" sz="1200" b="0" i="0" dirty="0">
                <a:solidFill>
                  <a:srgbClr val="333333"/>
                </a:solidFill>
                <a:effectLst/>
                <a:latin typeface="Open Sans" panose="020B0606030504020204" pitchFamily="34" charset="0"/>
              </a:rPr>
              <a:t> 2014; 28: 1209–1215</a:t>
            </a:r>
            <a:endParaRPr lang="en-US" sz="1200" b="0" i="0" dirty="0">
              <a:solidFill>
                <a:srgbClr val="1B1B1B"/>
              </a:solidFill>
              <a:effectLst/>
              <a:latin typeface="Roboto Mono Web"/>
            </a:endParaRPr>
          </a:p>
          <a:p>
            <a:pPr>
              <a:spcBef>
                <a:spcPts val="0"/>
              </a:spcBef>
            </a:pPr>
            <a:r>
              <a:rPr lang="en-US" sz="1200" b="0" i="0" dirty="0" err="1">
                <a:solidFill>
                  <a:srgbClr val="333333"/>
                </a:solidFill>
                <a:effectLst/>
                <a:latin typeface="Open Sans" panose="020B0606030504020204" pitchFamily="34" charset="0"/>
              </a:rPr>
              <a:t>Kuehlmeyer</a:t>
            </a:r>
            <a:r>
              <a:rPr lang="en-US" sz="1200" b="0" i="0" dirty="0">
                <a:solidFill>
                  <a:srgbClr val="333333"/>
                </a:solidFill>
                <a:effectLst/>
                <a:latin typeface="Open Sans" panose="020B0606030504020204" pitchFamily="34" charset="0"/>
              </a:rPr>
              <a:t> K, Racine E, Palmour N, et al. Diagnostic and ethical challenges in disorders of consciousness and locked-in syndrome: a survey of German neurologists. </a:t>
            </a:r>
            <a:r>
              <a:rPr lang="en-US" sz="1200" b="0" i="1" dirty="0">
                <a:solidFill>
                  <a:srgbClr val="333333"/>
                </a:solidFill>
                <a:effectLst/>
                <a:latin typeface="Open Sans" panose="020B0606030504020204" pitchFamily="34" charset="0"/>
              </a:rPr>
              <a:t>J Neurol</a:t>
            </a:r>
            <a:r>
              <a:rPr lang="en-US" sz="1200" b="0" i="0" dirty="0">
                <a:solidFill>
                  <a:srgbClr val="333333"/>
                </a:solidFill>
                <a:effectLst/>
                <a:latin typeface="Open Sans" panose="020B0606030504020204" pitchFamily="34" charset="0"/>
              </a:rPr>
              <a:t> 2012; 259: 2076–2089</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799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EC94-FCAF-D55F-8637-910C85AEF907}"/>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719CD89D-C4A1-2475-714E-DA60D45F9C00}"/>
              </a:ext>
            </a:extLst>
          </p:cNvPr>
          <p:cNvSpPr>
            <a:spLocks noGrp="1"/>
          </p:cNvSpPr>
          <p:nvPr>
            <p:ph idx="1"/>
          </p:nvPr>
        </p:nvSpPr>
        <p:spPr/>
        <p:txBody>
          <a:bodyPr/>
          <a:lstStyle/>
          <a:p>
            <a:r>
              <a:rPr lang="en-US" dirty="0"/>
              <a:t>Mario Greyling and Nurture Health</a:t>
            </a:r>
          </a:p>
          <a:p>
            <a:r>
              <a:rPr lang="en-US" dirty="0"/>
              <a:t>Vee Wilson, Francois Theron and the IRF’s Physical Medicine and Rehabilitation Fellows from South Africa </a:t>
            </a:r>
          </a:p>
          <a:p>
            <a:r>
              <a:rPr lang="en-US" dirty="0"/>
              <a:t>ISCOS and South Africa!</a:t>
            </a:r>
          </a:p>
        </p:txBody>
      </p:sp>
    </p:spTree>
    <p:extLst>
      <p:ext uri="{BB962C8B-B14F-4D97-AF65-F5344CB8AC3E}">
        <p14:creationId xmlns:p14="http://schemas.microsoft.com/office/powerpoint/2010/main" val="58150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37C5D-DD51-14D1-6407-3BE030A9A017}"/>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71769197-77A5-55F5-3791-3426A039EC29}"/>
              </a:ext>
            </a:extLst>
          </p:cNvPr>
          <p:cNvSpPr>
            <a:spLocks noGrp="1"/>
          </p:cNvSpPr>
          <p:nvPr>
            <p:ph idx="1"/>
          </p:nvPr>
        </p:nvSpPr>
        <p:spPr/>
        <p:txBody>
          <a:bodyPr/>
          <a:lstStyle/>
          <a:p>
            <a:r>
              <a:rPr lang="en-US" dirty="0"/>
              <a:t>A 45 year old man arrives in the emergency department after a motor vehicle accident.  He can feel everything but can only move his eyes.  His vital signs are dropping. No family around. </a:t>
            </a:r>
          </a:p>
          <a:p>
            <a:pPr lvl="1"/>
            <a:r>
              <a:rPr lang="en-US" dirty="0"/>
              <a:t>Do you resuscitate?</a:t>
            </a:r>
          </a:p>
          <a:p>
            <a:pPr marL="457200" lvl="1" indent="0">
              <a:buNone/>
            </a:pPr>
            <a:endParaRPr lang="en-US" dirty="0"/>
          </a:p>
          <a:p>
            <a:r>
              <a:rPr lang="en-US" dirty="0"/>
              <a:t>One day you feel dizzy and nauseous.  Next thing you know you can’t move a thing but your eyes.  The neurologist asks: do you want to be resuscitated?  </a:t>
            </a:r>
          </a:p>
          <a:p>
            <a:pPr lvl="1"/>
            <a:r>
              <a:rPr lang="en-US" dirty="0"/>
              <a:t>Your eyes up? Or down?</a:t>
            </a:r>
          </a:p>
          <a:p>
            <a:endParaRPr lang="en-US" dirty="0"/>
          </a:p>
          <a:p>
            <a:endParaRPr lang="en-US" dirty="0"/>
          </a:p>
          <a:p>
            <a:endParaRPr lang="en-US" dirty="0"/>
          </a:p>
        </p:txBody>
      </p:sp>
    </p:spTree>
    <p:extLst>
      <p:ext uri="{BB962C8B-B14F-4D97-AF65-F5344CB8AC3E}">
        <p14:creationId xmlns:p14="http://schemas.microsoft.com/office/powerpoint/2010/main" val="18427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6A54-083D-D1D9-E523-D55EED7B6D5D}"/>
              </a:ext>
            </a:extLst>
          </p:cNvPr>
          <p:cNvSpPr>
            <a:spLocks noGrp="1"/>
          </p:cNvSpPr>
          <p:nvPr>
            <p:ph type="title"/>
          </p:nvPr>
        </p:nvSpPr>
        <p:spPr/>
        <p:txBody>
          <a:bodyPr/>
          <a:lstStyle/>
          <a:p>
            <a:r>
              <a:rPr lang="en-US" dirty="0"/>
              <a:t>Think about these:</a:t>
            </a:r>
          </a:p>
        </p:txBody>
      </p:sp>
      <p:sp>
        <p:nvSpPr>
          <p:cNvPr id="3" name="Content Placeholder 2">
            <a:extLst>
              <a:ext uri="{FF2B5EF4-FFF2-40B4-BE49-F238E27FC236}">
                <a16:creationId xmlns:a16="http://schemas.microsoft.com/office/drawing/2014/main" id="{721D48AE-488E-BB0A-2D65-47187A243DDC}"/>
              </a:ext>
            </a:extLst>
          </p:cNvPr>
          <p:cNvSpPr>
            <a:spLocks noGrp="1"/>
          </p:cNvSpPr>
          <p:nvPr>
            <p:ph idx="1"/>
          </p:nvPr>
        </p:nvSpPr>
        <p:spPr/>
        <p:txBody>
          <a:bodyPr/>
          <a:lstStyle/>
          <a:p>
            <a:r>
              <a:rPr lang="en-US" dirty="0"/>
              <a:t>What are the chances that a person with locked-in syndrome recovers?</a:t>
            </a:r>
          </a:p>
          <a:p>
            <a:r>
              <a:rPr lang="en-US" dirty="0"/>
              <a:t>Do people locked-in for more than 1 year wish they were dead?</a:t>
            </a:r>
          </a:p>
          <a:p>
            <a:r>
              <a:rPr lang="en-US" dirty="0"/>
              <a:t>What do acute trauma/neurology clinicians think?</a:t>
            </a:r>
          </a:p>
          <a:p>
            <a:r>
              <a:rPr lang="en-US" dirty="0"/>
              <a:t>What influences those decisions? </a:t>
            </a:r>
          </a:p>
          <a:p>
            <a:r>
              <a:rPr lang="en-US" dirty="0"/>
              <a:t>What influences have changed?</a:t>
            </a:r>
          </a:p>
          <a:p>
            <a:endParaRPr lang="en-US" dirty="0"/>
          </a:p>
        </p:txBody>
      </p:sp>
    </p:spTree>
    <p:extLst>
      <p:ext uri="{BB962C8B-B14F-4D97-AF65-F5344CB8AC3E}">
        <p14:creationId xmlns:p14="http://schemas.microsoft.com/office/powerpoint/2010/main" val="194138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AA5B-D772-74A1-8734-3498FAA8D695}"/>
              </a:ext>
            </a:extLst>
          </p:cNvPr>
          <p:cNvSpPr>
            <a:spLocks noGrp="1"/>
          </p:cNvSpPr>
          <p:nvPr>
            <p:ph type="title"/>
          </p:nvPr>
        </p:nvSpPr>
        <p:spPr>
          <a:xfrm>
            <a:off x="1951736" y="253492"/>
            <a:ext cx="7729728" cy="1188720"/>
          </a:xfrm>
        </p:spPr>
        <p:txBody>
          <a:bodyPr/>
          <a:lstStyle/>
          <a:p>
            <a:r>
              <a:rPr lang="en-US" dirty="0"/>
              <a:t>The first citation in the (wrong) literature:</a:t>
            </a:r>
          </a:p>
        </p:txBody>
      </p:sp>
      <p:pic>
        <p:nvPicPr>
          <p:cNvPr id="8194" name="Picture 2" descr="The Count of Monte Cristo Alexander Dumas First Edition Rare Book">
            <a:extLst>
              <a:ext uri="{FF2B5EF4-FFF2-40B4-BE49-F238E27FC236}">
                <a16:creationId xmlns:a16="http://schemas.microsoft.com/office/drawing/2014/main" id="{26C21C97-5624-265E-2730-D10AF5139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6267450" cy="5013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7BD467-C9F2-D019-2953-108101B27344}"/>
              </a:ext>
            </a:extLst>
          </p:cNvPr>
          <p:cNvSpPr txBox="1"/>
          <p:nvPr/>
        </p:nvSpPr>
        <p:spPr>
          <a:xfrm>
            <a:off x="7489825" y="1690688"/>
            <a:ext cx="3479800" cy="4524315"/>
          </a:xfrm>
          <a:prstGeom prst="rect">
            <a:avLst/>
          </a:prstGeom>
          <a:noFill/>
        </p:spPr>
        <p:txBody>
          <a:bodyPr wrap="square" rtlCol="0">
            <a:spAutoFit/>
          </a:bodyPr>
          <a:lstStyle/>
          <a:p>
            <a:r>
              <a:rPr lang="en-US" dirty="0"/>
              <a:t>The Count of Monte Cristo</a:t>
            </a:r>
          </a:p>
          <a:p>
            <a:r>
              <a:rPr lang="en-US" dirty="0"/>
              <a:t>     By</a:t>
            </a:r>
          </a:p>
          <a:p>
            <a:r>
              <a:rPr lang="en-US" dirty="0"/>
              <a:t>Alexander Dumas</a:t>
            </a:r>
          </a:p>
          <a:p>
            <a:r>
              <a:rPr lang="en-US" dirty="0"/>
              <a:t>    1846</a:t>
            </a:r>
          </a:p>
          <a:p>
            <a:endParaRPr lang="en-US" dirty="0"/>
          </a:p>
          <a:p>
            <a:r>
              <a:rPr lang="en-US" b="0" i="1" dirty="0">
                <a:solidFill>
                  <a:srgbClr val="111111"/>
                </a:solidFill>
                <a:effectLst/>
                <a:latin typeface="Verdana" panose="020B0604030504040204" pitchFamily="34" charset="0"/>
              </a:rPr>
              <a:t>Monsieur </a:t>
            </a:r>
            <a:r>
              <a:rPr lang="en-US" b="0" i="1" dirty="0" err="1">
                <a:solidFill>
                  <a:srgbClr val="111111"/>
                </a:solidFill>
                <a:effectLst/>
                <a:latin typeface="Verdana" panose="020B0604030504040204" pitchFamily="34" charset="0"/>
              </a:rPr>
              <a:t>Noirtier</a:t>
            </a:r>
            <a:r>
              <a:rPr lang="en-US" b="0" i="1" dirty="0">
                <a:solidFill>
                  <a:srgbClr val="111111"/>
                </a:solidFill>
                <a:effectLst/>
                <a:latin typeface="Verdana" panose="020B0604030504040204" pitchFamily="34" charset="0"/>
              </a:rPr>
              <a:t> had apoplexy (a stroke) but communicated </a:t>
            </a:r>
            <a:r>
              <a:rPr lang="en-US" i="1" dirty="0">
                <a:solidFill>
                  <a:srgbClr val="111111"/>
                </a:solidFill>
                <a:latin typeface="Verdana" panose="020B0604030504040204" pitchFamily="34" charset="0"/>
              </a:rPr>
              <a:t>with his daughter, using </a:t>
            </a:r>
            <a:r>
              <a:rPr lang="en-US" b="0" i="1" dirty="0">
                <a:solidFill>
                  <a:srgbClr val="111111"/>
                </a:solidFill>
                <a:effectLst/>
                <a:latin typeface="Verdana" panose="020B0604030504040204" pitchFamily="34" charset="0"/>
              </a:rPr>
              <a:t>eyes up and down</a:t>
            </a:r>
            <a:r>
              <a:rPr lang="en-US" i="1" dirty="0">
                <a:solidFill>
                  <a:srgbClr val="111111"/>
                </a:solidFill>
                <a:latin typeface="Verdana" panose="020B0604030504040204" pitchFamily="34" charset="0"/>
              </a:rPr>
              <a:t>.</a:t>
            </a:r>
          </a:p>
          <a:p>
            <a:endParaRPr lang="en-US" i="1" dirty="0">
              <a:solidFill>
                <a:srgbClr val="111111"/>
              </a:solidFill>
              <a:latin typeface="Verdana" panose="020B0604030504040204" pitchFamily="34" charset="0"/>
            </a:endParaRPr>
          </a:p>
          <a:p>
            <a:endParaRPr lang="en-US" i="1" dirty="0">
              <a:solidFill>
                <a:srgbClr val="111111"/>
              </a:solidFill>
              <a:latin typeface="Verdana" panose="020B0604030504040204" pitchFamily="34" charset="0"/>
            </a:endParaRPr>
          </a:p>
          <a:p>
            <a:r>
              <a:rPr lang="en-US" i="1" dirty="0">
                <a:solidFill>
                  <a:srgbClr val="111111"/>
                </a:solidFill>
                <a:latin typeface="Verdana" panose="020B0604030504040204" pitchFamily="34" charset="0"/>
              </a:rPr>
              <a:t>(The literary world felt this was just a creative parallel to the protagonist locked in jail.)</a:t>
            </a:r>
            <a:endParaRPr lang="en-US" dirty="0"/>
          </a:p>
        </p:txBody>
      </p:sp>
    </p:spTree>
    <p:extLst>
      <p:ext uri="{BB962C8B-B14F-4D97-AF65-F5344CB8AC3E}">
        <p14:creationId xmlns:p14="http://schemas.microsoft.com/office/powerpoint/2010/main" val="339762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C376-7146-049D-654C-5969A244606E}"/>
              </a:ext>
            </a:extLst>
          </p:cNvPr>
          <p:cNvSpPr>
            <a:spLocks noGrp="1"/>
          </p:cNvSpPr>
          <p:nvPr>
            <p:ph type="title"/>
          </p:nvPr>
        </p:nvSpPr>
        <p:spPr/>
        <p:txBody>
          <a:bodyPr/>
          <a:lstStyle/>
          <a:p>
            <a:r>
              <a:rPr lang="en-US" dirty="0"/>
              <a:t>My very first scientific publication:</a:t>
            </a:r>
          </a:p>
        </p:txBody>
      </p:sp>
      <p:sp>
        <p:nvSpPr>
          <p:cNvPr id="3" name="Content Placeholder 2">
            <a:extLst>
              <a:ext uri="{FF2B5EF4-FFF2-40B4-BE49-F238E27FC236}">
                <a16:creationId xmlns:a16="http://schemas.microsoft.com/office/drawing/2014/main" id="{36567BE2-A599-DFFD-D4EC-0CACFBCB4C1D}"/>
              </a:ext>
            </a:extLst>
          </p:cNvPr>
          <p:cNvSpPr>
            <a:spLocks noGrp="1"/>
          </p:cNvSpPr>
          <p:nvPr>
            <p:ph idx="1"/>
          </p:nvPr>
        </p:nvSpPr>
        <p:spPr/>
        <p:txBody>
          <a:bodyPr>
            <a:normAutofit fontScale="92500"/>
          </a:bodyPr>
          <a:lstStyle/>
          <a:p>
            <a:pPr marL="0" indent="0">
              <a:buNone/>
            </a:pPr>
            <a:r>
              <a:rPr lang="en-US" sz="2800" dirty="0">
                <a:effectLst/>
                <a:latin typeface="Times New Roman" panose="02020603050405020304" pitchFamily="18" charset="0"/>
                <a:ea typeface="Times New Roman" panose="02020603050405020304" pitchFamily="18" charset="0"/>
              </a:rPr>
              <a:t>In 1986, as a house officer, I cared for a young lawyer with LIS</a:t>
            </a:r>
          </a:p>
          <a:p>
            <a:pPr marL="0" indent="0">
              <a:buNone/>
            </a:pPr>
            <a:r>
              <a:rPr lang="en-US" b="1" dirty="0">
                <a:latin typeface="Times New Roman" panose="02020603050405020304" pitchFamily="18" charset="0"/>
                <a:ea typeface="Times New Roman" panose="02020603050405020304" pitchFamily="18" charset="0"/>
              </a:rPr>
              <a:t>So I wondered…What is this thing?</a:t>
            </a:r>
          </a:p>
          <a:p>
            <a:pPr marL="0" indent="0">
              <a:buNone/>
            </a:pPr>
            <a:endParaRPr lang="en-US" b="1" dirty="0">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ea typeface="Times New Roman" panose="02020603050405020304" pitchFamily="18" charset="0"/>
              </a:rPr>
              <a:t>I reviewed the world literature, 140 cases.  </a:t>
            </a:r>
          </a:p>
          <a:p>
            <a:pPr marL="0" indent="0">
              <a:buNone/>
            </a:pPr>
            <a:r>
              <a:rPr lang="en-US" b="1" dirty="0">
                <a:latin typeface="Times New Roman" panose="02020603050405020304" pitchFamily="18" charset="0"/>
                <a:ea typeface="Times New Roman" panose="02020603050405020304" pitchFamily="18" charset="0"/>
              </a:rPr>
              <a:t>Almost all were reported dead*.</a:t>
            </a:r>
          </a:p>
          <a:p>
            <a:pPr marL="0" indent="0">
              <a:buNone/>
            </a:pPr>
            <a:r>
              <a:rPr lang="en-US" b="1" dirty="0">
                <a:latin typeface="Times New Roman" panose="02020603050405020304" pitchFamily="18" charset="0"/>
                <a:ea typeface="Times New Roman" panose="02020603050405020304" pitchFamily="18" charset="0"/>
              </a:rPr>
              <a:t>Only 2 were described as surviving more than a year</a:t>
            </a:r>
          </a:p>
          <a:p>
            <a:pPr marL="0" indent="0">
              <a:buNone/>
            </a:pPr>
            <a:endParaRPr lang="en-US" b="1" dirty="0">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ea typeface="Times New Roman" panose="02020603050405020304" pitchFamily="18" charset="0"/>
              </a:rPr>
              <a:t>*In the 1980’s autopsy slides increased chance of publication as there were no MRI’s.</a:t>
            </a:r>
          </a:p>
          <a:p>
            <a:pPr marL="0" indent="0">
              <a:buNone/>
            </a:pPr>
            <a:r>
              <a:rPr lang="en-US" b="1" dirty="0">
                <a:latin typeface="Times New Roman" panose="02020603050405020304" pitchFamily="18" charset="0"/>
                <a:ea typeface="Times New Roman" panose="02020603050405020304" pitchFamily="18" charset="0"/>
              </a:rPr>
              <a:t>This bias towards mortality for LIS permeated the neurology/neurosurgery community.</a:t>
            </a:r>
          </a:p>
        </p:txBody>
      </p:sp>
    </p:spTree>
    <p:extLst>
      <p:ext uri="{BB962C8B-B14F-4D97-AF65-F5344CB8AC3E}">
        <p14:creationId xmlns:p14="http://schemas.microsoft.com/office/powerpoint/2010/main" val="41491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A53D-C922-3C74-4DB2-E0A6C5947BF9}"/>
              </a:ext>
            </a:extLst>
          </p:cNvPr>
          <p:cNvSpPr>
            <a:spLocks noGrp="1"/>
          </p:cNvSpPr>
          <p:nvPr>
            <p:ph type="title"/>
          </p:nvPr>
        </p:nvSpPr>
        <p:spPr/>
        <p:txBody>
          <a:bodyPr>
            <a:normAutofit/>
          </a:bodyPr>
          <a:lstStyle/>
          <a:p>
            <a:r>
              <a:rPr lang="en-US" dirty="0"/>
              <a:t>I found 27 patients who remained locked in for more than a year.  At one hospital</a:t>
            </a:r>
          </a:p>
        </p:txBody>
      </p:sp>
      <p:sp>
        <p:nvSpPr>
          <p:cNvPr id="3" name="Content Placeholder 2">
            <a:extLst>
              <a:ext uri="{FF2B5EF4-FFF2-40B4-BE49-F238E27FC236}">
                <a16:creationId xmlns:a16="http://schemas.microsoft.com/office/drawing/2014/main" id="{73060DED-B8C4-D956-86EC-5F169D9A9238}"/>
              </a:ext>
            </a:extLst>
          </p:cNvPr>
          <p:cNvSpPr>
            <a:spLocks noGrp="1"/>
          </p:cNvSpPr>
          <p:nvPr>
            <p:ph idx="1"/>
          </p:nvPr>
        </p:nvSpPr>
        <p:spPr/>
        <p:txBody>
          <a:bodyPr>
            <a:normAutofit fontScale="92500" lnSpcReduction="10000"/>
          </a:bodyPr>
          <a:lstStyle/>
          <a:p>
            <a:r>
              <a:rPr lang="en-US" b="1" dirty="0"/>
              <a:t>24/27 still alive when I found them</a:t>
            </a:r>
          </a:p>
          <a:p>
            <a:r>
              <a:rPr lang="en-US" b="1" dirty="0"/>
              <a:t>Mean survival so far 4.9 years. One for 12.5 years</a:t>
            </a:r>
          </a:p>
          <a:p>
            <a:r>
              <a:rPr lang="en-US" b="1" dirty="0"/>
              <a:t>Minimal recovery</a:t>
            </a:r>
          </a:p>
          <a:p>
            <a:r>
              <a:rPr lang="en-US" b="1" dirty="0"/>
              <a:t>17 lived with family</a:t>
            </a:r>
          </a:p>
          <a:p>
            <a:r>
              <a:rPr lang="en-US" b="1" dirty="0"/>
              <a:t>G-tubes, trach tubes, bladder </a:t>
            </a:r>
            <a:r>
              <a:rPr lang="en-US" b="1" dirty="0" err="1"/>
              <a:t>caths</a:t>
            </a:r>
            <a:r>
              <a:rPr lang="en-US" b="1" dirty="0"/>
              <a:t> mostly out</a:t>
            </a:r>
          </a:p>
          <a:p>
            <a:pPr marL="0" indent="0">
              <a:buNone/>
            </a:pPr>
            <a:r>
              <a:rPr lang="en-US" sz="3800" dirty="0"/>
              <a:t>5 years later:</a:t>
            </a:r>
          </a:p>
          <a:p>
            <a:r>
              <a:rPr lang="en-US" b="1" dirty="0"/>
              <a:t>81% survived</a:t>
            </a:r>
          </a:p>
          <a:p>
            <a:pPr marL="0" indent="0">
              <a:buNone/>
            </a:pPr>
            <a:r>
              <a:rPr lang="en-US" sz="3800" dirty="0"/>
              <a:t>10 years later:</a:t>
            </a:r>
          </a:p>
          <a:p>
            <a:r>
              <a:rPr lang="en-US" b="1" i="0" dirty="0">
                <a:solidFill>
                  <a:srgbClr val="000000"/>
                </a:solidFill>
                <a:effectLst/>
                <a:latin typeface="Aptos" panose="020B0004020202020204" pitchFamily="34" charset="0"/>
                <a:ea typeface="Arial Unicode MS" panose="020B0604020202020204" pitchFamily="34" charset="-128"/>
              </a:rPr>
              <a:t>Five-, 10-, and 20-year survival were 83%, 83%, and 40%</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1994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3E71-1698-F711-B88A-059FD2CEF743}"/>
              </a:ext>
            </a:extLst>
          </p:cNvPr>
          <p:cNvSpPr>
            <a:spLocks noGrp="1"/>
          </p:cNvSpPr>
          <p:nvPr>
            <p:ph type="title"/>
          </p:nvPr>
        </p:nvSpPr>
        <p:spPr/>
        <p:txBody>
          <a:bodyPr/>
          <a:lstStyle/>
          <a:p>
            <a:r>
              <a:rPr lang="en-US" dirty="0"/>
              <a:t>A case of LIS (with a </a:t>
            </a:r>
            <a:r>
              <a:rPr lang="en-US" dirty="0" err="1"/>
              <a:t>vagus</a:t>
            </a:r>
            <a:r>
              <a:rPr lang="en-US" dirty="0"/>
              <a:t> palsy)</a:t>
            </a:r>
          </a:p>
        </p:txBody>
      </p:sp>
      <p:sp>
        <p:nvSpPr>
          <p:cNvPr id="3" name="Content Placeholder 2">
            <a:extLst>
              <a:ext uri="{FF2B5EF4-FFF2-40B4-BE49-F238E27FC236}">
                <a16:creationId xmlns:a16="http://schemas.microsoft.com/office/drawing/2014/main" id="{0A628D91-6541-A866-3FB7-AC87722555FE}"/>
              </a:ext>
            </a:extLst>
          </p:cNvPr>
          <p:cNvSpPr>
            <a:spLocks noGrp="1"/>
          </p:cNvSpPr>
          <p:nvPr>
            <p:ph idx="1"/>
          </p:nvPr>
        </p:nvSpPr>
        <p:spPr>
          <a:xfrm>
            <a:off x="2231136" y="1377538"/>
            <a:ext cx="7729728" cy="4947062"/>
          </a:xfrm>
        </p:spPr>
        <p:txBody>
          <a:bodyPr>
            <a:normAutofit fontScale="77500" lnSpcReduction="20000"/>
          </a:bodyPr>
          <a:lstStyle/>
          <a:p>
            <a:r>
              <a:rPr lang="en-US" sz="2000" b="1" dirty="0"/>
              <a:t>Rural Wisconsin man with classical locked-in syndrome after a road traffic accident</a:t>
            </a:r>
          </a:p>
          <a:p>
            <a:r>
              <a:rPr lang="en-US" sz="2000" b="1" dirty="0"/>
              <a:t>Rehabilitation:</a:t>
            </a:r>
          </a:p>
          <a:p>
            <a:pPr lvl="1"/>
            <a:r>
              <a:rPr lang="en-US" sz="1800" b="1" dirty="0"/>
              <a:t>Gastrostomy tube, residual volumes were high</a:t>
            </a:r>
          </a:p>
          <a:p>
            <a:pPr lvl="2"/>
            <a:r>
              <a:rPr lang="en-US" sz="1800" b="1" dirty="0"/>
              <a:t>Suctioning: no change in heart rate</a:t>
            </a:r>
          </a:p>
          <a:p>
            <a:pPr lvl="2"/>
            <a:r>
              <a:rPr lang="en-US" sz="1800" b="1" dirty="0"/>
              <a:t>So we used a suppository – stomach emptied!</a:t>
            </a:r>
          </a:p>
          <a:p>
            <a:pPr lvl="2"/>
            <a:r>
              <a:rPr lang="en-US" sz="1800" b="1" dirty="0"/>
              <a:t>Tried </a:t>
            </a:r>
            <a:r>
              <a:rPr lang="en-US" sz="1800" b="1" dirty="0" err="1"/>
              <a:t>s.c.</a:t>
            </a:r>
            <a:r>
              <a:rPr lang="en-US" sz="1800" b="1" dirty="0"/>
              <a:t> bethanechol </a:t>
            </a:r>
            <a:r>
              <a:rPr lang="en-US" sz="1800" b="1" dirty="0" err="1"/>
              <a:t>amd</a:t>
            </a:r>
            <a:r>
              <a:rPr lang="en-US" sz="1800" b="1" dirty="0"/>
              <a:t> caused pulmonary edema.  Oops.</a:t>
            </a:r>
          </a:p>
          <a:p>
            <a:pPr lvl="1"/>
            <a:r>
              <a:rPr lang="en-US" sz="1800" b="1" dirty="0"/>
              <a:t>Established communication with a Wu board</a:t>
            </a:r>
          </a:p>
          <a:p>
            <a:pPr lvl="1"/>
            <a:r>
              <a:rPr lang="en-US" sz="1800" b="1" dirty="0"/>
              <a:t>Extubated (cri du chat involuntary sounds improve safety)</a:t>
            </a:r>
          </a:p>
          <a:p>
            <a:pPr lvl="1"/>
            <a:r>
              <a:rPr lang="en-US" sz="1800" b="1" dirty="0"/>
              <a:t>Got rid of the foley catheter. He could signal and hold urine</a:t>
            </a:r>
          </a:p>
          <a:p>
            <a:pPr lvl="1"/>
            <a:r>
              <a:rPr lang="en-US" sz="1800" b="1" dirty="0"/>
              <a:t>Fed small amounts of food (automatic chew/swallow)</a:t>
            </a:r>
          </a:p>
          <a:p>
            <a:pPr lvl="1"/>
            <a:r>
              <a:rPr lang="en-US" sz="1800" b="1" dirty="0"/>
              <a:t>Stopped routine suppository (he could stimulate and signal bowel movements)</a:t>
            </a:r>
          </a:p>
          <a:p>
            <a:r>
              <a:rPr lang="en-US" sz="2000" b="1" dirty="0"/>
              <a:t>Discharged to nursing facility.  </a:t>
            </a:r>
          </a:p>
          <a:p>
            <a:pPr lvl="1"/>
            <a:r>
              <a:rPr lang="en-US" sz="1800" b="1" dirty="0"/>
              <a:t>Happy there, family happy, addicted to Star Trek reruns, socialized with staff</a:t>
            </a:r>
          </a:p>
          <a:p>
            <a:pPr lvl="1"/>
            <a:r>
              <a:rPr lang="en-US" sz="1800" b="1" dirty="0"/>
              <a:t>Passed away more than a year later from infection</a:t>
            </a:r>
          </a:p>
          <a:p>
            <a:pPr lvl="1"/>
            <a:r>
              <a:rPr lang="en-US" sz="1800" b="1" dirty="0"/>
              <a:t>His wife called me to do an autopsy (!), we proved </a:t>
            </a:r>
            <a:r>
              <a:rPr lang="en-US" sz="1800" b="1" dirty="0" err="1"/>
              <a:t>vagus</a:t>
            </a:r>
            <a:r>
              <a:rPr lang="en-US" sz="1800" b="1" dirty="0"/>
              <a:t> nerve palsy</a:t>
            </a:r>
          </a:p>
          <a:p>
            <a:pPr lvl="1"/>
            <a:endParaRPr lang="en-US" dirty="0"/>
          </a:p>
          <a:p>
            <a:endParaRPr lang="en-US" dirty="0"/>
          </a:p>
          <a:p>
            <a:endParaRPr lang="en-US" dirty="0"/>
          </a:p>
        </p:txBody>
      </p:sp>
    </p:spTree>
    <p:extLst>
      <p:ext uri="{BB962C8B-B14F-4D97-AF65-F5344CB8AC3E}">
        <p14:creationId xmlns:p14="http://schemas.microsoft.com/office/powerpoint/2010/main" val="31252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9051-D0DC-CA5A-2048-A92FAFC1D85E}"/>
              </a:ext>
            </a:extLst>
          </p:cNvPr>
          <p:cNvSpPr>
            <a:spLocks noGrp="1"/>
          </p:cNvSpPr>
          <p:nvPr>
            <p:ph type="title"/>
          </p:nvPr>
        </p:nvSpPr>
        <p:spPr>
          <a:xfrm>
            <a:off x="2231136" y="368335"/>
            <a:ext cx="7729728" cy="1188720"/>
          </a:xfrm>
        </p:spPr>
        <p:txBody>
          <a:bodyPr>
            <a:normAutofit/>
          </a:bodyPr>
          <a:lstStyle/>
          <a:p>
            <a:r>
              <a:rPr lang="en-US" dirty="0">
                <a:solidFill>
                  <a:srgbClr val="101418"/>
                </a:solidFill>
                <a:latin typeface="Linux Libertine"/>
              </a:rPr>
              <a:t>A book </a:t>
            </a:r>
            <a:r>
              <a:rPr lang="en-US" b="0" i="0" dirty="0">
                <a:solidFill>
                  <a:srgbClr val="101418"/>
                </a:solidFill>
                <a:effectLst/>
                <a:latin typeface="Linux Libertine"/>
              </a:rPr>
              <a:t>changed EVERYTHING!</a:t>
            </a:r>
            <a:br>
              <a:rPr lang="en-US" b="0" i="0" dirty="0">
                <a:solidFill>
                  <a:srgbClr val="101418"/>
                </a:solidFill>
                <a:effectLst/>
                <a:latin typeface="Linux Libertine"/>
              </a:rPr>
            </a:br>
            <a:r>
              <a:rPr lang="en-US" b="0" i="0" dirty="0">
                <a:solidFill>
                  <a:srgbClr val="101418"/>
                </a:solidFill>
                <a:effectLst/>
                <a:latin typeface="Linux Libertine"/>
              </a:rPr>
              <a:t>Jean-Dominique Bauby</a:t>
            </a:r>
            <a:endParaRPr lang="en-US" dirty="0"/>
          </a:p>
        </p:txBody>
      </p:sp>
      <p:pic>
        <p:nvPicPr>
          <p:cNvPr id="2050" name="Picture 2" descr="The Diving Bell and the Butterfly: A Memoir of Life in Death:  Jean-Dominique Bauby, Jeremy Leggatt: 9780375701214: Amazon.com: Books">
            <a:extLst>
              <a:ext uri="{FF2B5EF4-FFF2-40B4-BE49-F238E27FC236}">
                <a16:creationId xmlns:a16="http://schemas.microsoft.com/office/drawing/2014/main" id="{F7580D6E-4B3F-23C8-D143-2193B583B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546" y="1574800"/>
            <a:ext cx="2614806"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Diving Bell and The Butterfly Poster Movie (27 x ...">
            <a:extLst>
              <a:ext uri="{FF2B5EF4-FFF2-40B4-BE49-F238E27FC236}">
                <a16:creationId xmlns:a16="http://schemas.microsoft.com/office/drawing/2014/main" id="{AB6D7363-325D-864D-B8AE-60717C434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198" y="1544355"/>
            <a:ext cx="2770952" cy="40994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144EA3A-D68F-0E43-62CE-B56006CBA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574800"/>
            <a:ext cx="3175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5520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52FA944D82CD4883E4A9A19BB7422F" ma:contentTypeVersion="14" ma:contentTypeDescription="Create a new document." ma:contentTypeScope="" ma:versionID="423fc28bfb8d6160198fd187e2d8cc1b">
  <xsd:schema xmlns:xsd="http://www.w3.org/2001/XMLSchema" xmlns:xs="http://www.w3.org/2001/XMLSchema" xmlns:p="http://schemas.microsoft.com/office/2006/metadata/properties" xmlns:ns2="8c6d6699-a727-4461-919d-f1077cc8834a" xmlns:ns3="705d6c4e-7a84-41e3-9388-2267baf3378b" targetNamespace="http://schemas.microsoft.com/office/2006/metadata/properties" ma:root="true" ma:fieldsID="82fad5a8474d6e82a019f8b740c8b267" ns2:_="" ns3:_="">
    <xsd:import namespace="8c6d6699-a727-4461-919d-f1077cc8834a"/>
    <xsd:import namespace="705d6c4e-7a84-41e3-9388-2267baf337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d6699-a727-4461-919d-f1077cc883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616a205-05c8-476d-9bf8-f0db117704a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5d6c4e-7a84-41e3-9388-2267baf3378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f0a093d-723d-4e05-b2f0-fdcc3ad987fc}" ma:internalName="TaxCatchAll" ma:showField="CatchAllData" ma:web="705d6c4e-7a84-41e3-9388-2267baf337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05d6c4e-7a84-41e3-9388-2267baf3378b" xsi:nil="true"/>
    <lcf76f155ced4ddcb4097134ff3c332f xmlns="8c6d6699-a727-4461-919d-f1077cc883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75EF7C-2ED1-4473-BD8F-030221DBF85B}"/>
</file>

<file path=customXml/itemProps2.xml><?xml version="1.0" encoding="utf-8"?>
<ds:datastoreItem xmlns:ds="http://schemas.openxmlformats.org/officeDocument/2006/customXml" ds:itemID="{3059CA5C-6A3E-4AAA-A963-C1DC9917514B}"/>
</file>

<file path=customXml/itemProps3.xml><?xml version="1.0" encoding="utf-8"?>
<ds:datastoreItem xmlns:ds="http://schemas.openxmlformats.org/officeDocument/2006/customXml" ds:itemID="{FF600861-0F5A-40E7-B3E2-5AD0ED30C196}"/>
</file>

<file path=docProps/app.xml><?xml version="1.0" encoding="utf-8"?>
<Properties xmlns="http://schemas.openxmlformats.org/officeDocument/2006/extended-properties" xmlns:vt="http://schemas.openxmlformats.org/officeDocument/2006/docPropsVTypes">
  <Template>Parcel</Template>
  <TotalTime>367</TotalTime>
  <Words>1882</Words>
  <Application>Microsoft Macintosh PowerPoint</Application>
  <PresentationFormat>Widescreen</PresentationFormat>
  <Paragraphs>160</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Aptos</vt:lpstr>
      <vt:lpstr>Arial</vt:lpstr>
      <vt:lpstr>Calibri</vt:lpstr>
      <vt:lpstr>Gill Sans MT</vt:lpstr>
      <vt:lpstr>Linux Libertine</vt:lpstr>
      <vt:lpstr>Open Sans</vt:lpstr>
      <vt:lpstr>Roboto Mono Web</vt:lpstr>
      <vt:lpstr>Times New Roman</vt:lpstr>
      <vt:lpstr>Trebuchet MS</vt:lpstr>
      <vt:lpstr>Verdana</vt:lpstr>
      <vt:lpstr>Wingdings 3</vt:lpstr>
      <vt:lpstr>Parcel</vt:lpstr>
      <vt:lpstr>Facet</vt:lpstr>
      <vt:lpstr>Locked-in Syndrome:  changing information changing technology …changing ethics?</vt:lpstr>
      <vt:lpstr>ASIA level:  CN2-B?</vt:lpstr>
      <vt:lpstr>Scenarios:</vt:lpstr>
      <vt:lpstr>Think about these:</vt:lpstr>
      <vt:lpstr>The first citation in the (wrong) literature:</vt:lpstr>
      <vt:lpstr>My very first scientific publication:</vt:lpstr>
      <vt:lpstr>I found 27 patients who remained locked in for more than a year.  At one hospital</vt:lpstr>
      <vt:lpstr>A case of LIS (with a vagus palsy)</vt:lpstr>
      <vt:lpstr>A book changed EVERYTHING! Jean-Dominique Bauby</vt:lpstr>
      <vt:lpstr>PowerPoint Presentation</vt:lpstr>
      <vt:lpstr>Technology changed</vt:lpstr>
      <vt:lpstr>The Wu Board</vt:lpstr>
      <vt:lpstr>Eyegaze Edge®</vt:lpstr>
      <vt:lpstr>Nvidia /UCSF developer</vt:lpstr>
      <vt:lpstr>So now the challenge</vt:lpstr>
      <vt:lpstr>PowerPoint Presentation</vt:lpstr>
      <vt:lpstr>PowerPoint Presentation</vt:lpstr>
      <vt:lpstr>What do they say?</vt:lpstr>
      <vt:lpstr>PowerPoint Presentation</vt:lpstr>
      <vt:lpstr>What influences those decisions? </vt:lpstr>
      <vt:lpstr>PowerPoint Presentation</vt:lpstr>
      <vt:lpstr>PowerPoint Presentation</vt:lpstr>
      <vt:lpstr>PowerPoint Presentation</vt:lpstr>
      <vt:lpstr>PowerPoint Presentation</vt:lpstr>
      <vt:lpstr>Some pertinent 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Haig, Andrew</dc:creator>
  <cp:lastModifiedBy>Haig, Andrew</cp:lastModifiedBy>
  <cp:revision>19</cp:revision>
  <dcterms:created xsi:type="dcterms:W3CDTF">2025-04-26T14:16:19Z</dcterms:created>
  <dcterms:modified xsi:type="dcterms:W3CDTF">2025-05-22T20:53:45Z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0x010100EC52FA944D82CD4883E4A9A19BB7422F</vt:lpwstr>
  </property>
  <property fmtid="{D5CDD505-2E9C-101B-9397-08002B2CF9AE}" pid="3" name="MediaServiceImageTags">
    <vt:lpwstr/>
  </property>
</Properties>
</file>